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</p:sldMasterIdLst>
  <p:notesMasterIdLst>
    <p:notesMasterId r:id="rId22"/>
  </p:notesMasterIdLst>
  <p:sldIdLst>
    <p:sldId id="1152" r:id="rId2"/>
    <p:sldId id="1237" r:id="rId3"/>
    <p:sldId id="1235" r:id="rId4"/>
    <p:sldId id="1156" r:id="rId5"/>
    <p:sldId id="1157" r:id="rId6"/>
    <p:sldId id="1165" r:id="rId7"/>
    <p:sldId id="1208" r:id="rId8"/>
    <p:sldId id="1213" r:id="rId9"/>
    <p:sldId id="1214" r:id="rId10"/>
    <p:sldId id="1216" r:id="rId11"/>
    <p:sldId id="1239" r:id="rId12"/>
    <p:sldId id="1230" r:id="rId13"/>
    <p:sldId id="1238" r:id="rId14"/>
    <p:sldId id="1228" r:id="rId15"/>
    <p:sldId id="1215" r:id="rId16"/>
    <p:sldId id="1227" r:id="rId17"/>
    <p:sldId id="1231" r:id="rId18"/>
    <p:sldId id="1232" r:id="rId19"/>
    <p:sldId id="1233" r:id="rId20"/>
    <p:sldId id="124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47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C4C0"/>
    <a:srgbClr val="D2FDFE"/>
    <a:srgbClr val="660066"/>
    <a:srgbClr val="C6D9FE"/>
    <a:srgbClr val="FE90FF"/>
    <a:srgbClr val="4A206A"/>
    <a:srgbClr val="FDE7FF"/>
    <a:srgbClr val="3333FF"/>
    <a:srgbClr val="36174D"/>
    <a:srgbClr val="AB4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75915" autoAdjust="0"/>
  </p:normalViewPr>
  <p:slideViewPr>
    <p:cSldViewPr snapToGrid="0">
      <p:cViewPr varScale="1">
        <p:scale>
          <a:sx n="66" d="100"/>
          <a:sy n="66" d="100"/>
        </p:scale>
        <p:origin x="-1354" y="-86"/>
      </p:cViewPr>
      <p:guideLst>
        <p:guide orient="horz" pos="2147"/>
        <p:guide pos="38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C5B260-D29B-44D4-ADB9-002139BDD92C}" type="doc">
      <dgm:prSet loTypeId="urn:microsoft.com/office/officeart/2005/8/layout/chevron2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ED45CB72-323C-47D6-BD0F-55F64DB7231D}">
      <dgm:prSet phldrT="[Текст]"/>
      <dgm:spPr/>
      <dgm:t>
        <a:bodyPr/>
        <a:lstStyle/>
        <a:p>
          <a:endParaRPr lang="ru-RU" dirty="0"/>
        </a:p>
      </dgm:t>
    </dgm:pt>
    <dgm:pt modelId="{1F9FE44A-1F92-4B16-97AF-F142FD134A19}" type="parTrans" cxnId="{C3B049B0-E6C4-44DE-8D75-E102403055FC}">
      <dgm:prSet/>
      <dgm:spPr/>
      <dgm:t>
        <a:bodyPr/>
        <a:lstStyle/>
        <a:p>
          <a:endParaRPr lang="ru-RU"/>
        </a:p>
      </dgm:t>
    </dgm:pt>
    <dgm:pt modelId="{E6D122C2-0B46-4249-8F79-2633E625881D}" type="sibTrans" cxnId="{C3B049B0-E6C4-44DE-8D75-E102403055FC}">
      <dgm:prSet/>
      <dgm:spPr/>
      <dgm:t>
        <a:bodyPr/>
        <a:lstStyle/>
        <a:p>
          <a:endParaRPr lang="ru-RU"/>
        </a:p>
      </dgm:t>
    </dgm:pt>
    <dgm:pt modelId="{019FE9B1-9010-48B5-86E9-5D42B1D6E9EA}">
      <dgm:prSet phldrT="[Текст]"/>
      <dgm:spPr/>
      <dgm:t>
        <a:bodyPr/>
        <a:lstStyle/>
        <a:p>
          <a:pPr algn="l"/>
          <a:endParaRPr lang="ru-RU" sz="1400" dirty="0"/>
        </a:p>
      </dgm:t>
    </dgm:pt>
    <dgm:pt modelId="{1344F5F3-2E48-430A-9EFF-5021C448C60C}" type="parTrans" cxnId="{B7564618-8B58-4F54-ACE9-522FDCD87FE0}">
      <dgm:prSet/>
      <dgm:spPr/>
      <dgm:t>
        <a:bodyPr/>
        <a:lstStyle/>
        <a:p>
          <a:endParaRPr lang="ru-RU"/>
        </a:p>
      </dgm:t>
    </dgm:pt>
    <dgm:pt modelId="{4C181A17-BD4C-46BB-98EA-877C7AF940AD}" type="sibTrans" cxnId="{B7564618-8B58-4F54-ACE9-522FDCD87FE0}">
      <dgm:prSet/>
      <dgm:spPr/>
      <dgm:t>
        <a:bodyPr/>
        <a:lstStyle/>
        <a:p>
          <a:endParaRPr lang="ru-RU"/>
        </a:p>
      </dgm:t>
    </dgm:pt>
    <dgm:pt modelId="{6665A1B4-99ED-4D32-957B-971901D8F258}">
      <dgm:prSet phldrT="[Текст]" custT="1"/>
      <dgm:spPr/>
      <dgm:t>
        <a:bodyPr/>
        <a:lstStyle/>
        <a:p>
          <a:pPr algn="just"/>
          <a:r>
            <a:rPr lang="ru-RU" sz="2400" b="0" dirty="0" smtClean="0">
              <a:solidFill>
                <a:srgbClr val="7030A0"/>
              </a:solidFill>
              <a:latin typeface="Georgia" panose="02040502050405020303" pitchFamily="18" charset="0"/>
              <a:cs typeface="Times New Roman" pitchFamily="18" charset="0"/>
            </a:rPr>
            <a:t>создать социальную ситуацию развития для общения и взаимодействия с окружающим миром, взрослыми и сверстниками через индивидуализацию образовательной деятельности</a:t>
          </a:r>
          <a:endParaRPr lang="ru-RU" sz="2400" b="0" dirty="0">
            <a:solidFill>
              <a:srgbClr val="7030A0"/>
            </a:solidFill>
            <a:latin typeface="Georgia" panose="02040502050405020303" pitchFamily="18" charset="0"/>
            <a:cs typeface="Times New Roman" pitchFamily="18" charset="0"/>
          </a:endParaRPr>
        </a:p>
      </dgm:t>
    </dgm:pt>
    <dgm:pt modelId="{CD7E3515-889F-4282-A3AB-19558ABC9D18}" type="parTrans" cxnId="{C1188AE8-35F3-417D-881C-D7F0ECF82F1E}">
      <dgm:prSet/>
      <dgm:spPr/>
      <dgm:t>
        <a:bodyPr/>
        <a:lstStyle/>
        <a:p>
          <a:endParaRPr lang="ru-RU"/>
        </a:p>
      </dgm:t>
    </dgm:pt>
    <dgm:pt modelId="{0AE6CD77-0AAA-4BED-BF46-7A6CAB7BDBB1}" type="sibTrans" cxnId="{C1188AE8-35F3-417D-881C-D7F0ECF82F1E}">
      <dgm:prSet/>
      <dgm:spPr/>
      <dgm:t>
        <a:bodyPr/>
        <a:lstStyle/>
        <a:p>
          <a:endParaRPr lang="ru-RU"/>
        </a:p>
      </dgm:t>
    </dgm:pt>
    <dgm:pt modelId="{408B16EE-3667-4938-9C2F-E7E83BE21196}">
      <dgm:prSet phldrT="[Текст]"/>
      <dgm:spPr/>
      <dgm:t>
        <a:bodyPr/>
        <a:lstStyle/>
        <a:p>
          <a:endParaRPr lang="ru-RU" dirty="0"/>
        </a:p>
      </dgm:t>
    </dgm:pt>
    <dgm:pt modelId="{5291313A-44E1-443E-850A-1AF0C0205CC3}" type="parTrans" cxnId="{4525752F-3AFE-43A3-8191-69B6C6380233}">
      <dgm:prSet/>
      <dgm:spPr/>
      <dgm:t>
        <a:bodyPr/>
        <a:lstStyle/>
        <a:p>
          <a:endParaRPr lang="ru-RU"/>
        </a:p>
      </dgm:t>
    </dgm:pt>
    <dgm:pt modelId="{534E85A3-83E9-47CB-8809-5284CDED3F14}" type="sibTrans" cxnId="{4525752F-3AFE-43A3-8191-69B6C6380233}">
      <dgm:prSet/>
      <dgm:spPr/>
      <dgm:t>
        <a:bodyPr/>
        <a:lstStyle/>
        <a:p>
          <a:endParaRPr lang="ru-RU"/>
        </a:p>
      </dgm:t>
    </dgm:pt>
    <dgm:pt modelId="{8F10BB05-07B0-445C-860F-0FDEEC81B3B8}">
      <dgm:prSet phldrT="[Текст]" custT="1"/>
      <dgm:spPr/>
      <dgm:t>
        <a:bodyPr/>
        <a:lstStyle/>
        <a:p>
          <a:pPr algn="l"/>
          <a:r>
            <a:rPr lang="ru-RU" sz="2400" dirty="0" smtClean="0">
              <a:solidFill>
                <a:srgbClr val="7030A0"/>
              </a:solidFill>
              <a:latin typeface="Georgia" panose="02040502050405020303" pitchFamily="18" charset="0"/>
              <a:cs typeface="Times New Roman" pitchFamily="18" charset="0"/>
            </a:rPr>
            <a:t>организовать мотивирующую развивающую образовательную среду, поддержку инициативы и самостоятельности детей в разнообразных видах деятельности </a:t>
          </a:r>
          <a:endParaRPr lang="ru-RU" sz="2400" dirty="0">
            <a:solidFill>
              <a:srgbClr val="7030A0"/>
            </a:solidFill>
            <a:latin typeface="Georgia" panose="02040502050405020303" pitchFamily="18" charset="0"/>
          </a:endParaRPr>
        </a:p>
      </dgm:t>
    </dgm:pt>
    <dgm:pt modelId="{CBD0B044-7E8B-4E66-AD49-5D0ED091B5E3}" type="parTrans" cxnId="{D84AA872-193B-4978-8BF5-EBD1F88A1CD6}">
      <dgm:prSet/>
      <dgm:spPr/>
      <dgm:t>
        <a:bodyPr/>
        <a:lstStyle/>
        <a:p>
          <a:endParaRPr lang="ru-RU"/>
        </a:p>
      </dgm:t>
    </dgm:pt>
    <dgm:pt modelId="{91EC215D-7579-451C-BC28-638812430C9D}" type="sibTrans" cxnId="{D84AA872-193B-4978-8BF5-EBD1F88A1CD6}">
      <dgm:prSet/>
      <dgm:spPr/>
      <dgm:t>
        <a:bodyPr/>
        <a:lstStyle/>
        <a:p>
          <a:endParaRPr lang="ru-RU"/>
        </a:p>
      </dgm:t>
    </dgm:pt>
    <dgm:pt modelId="{2BE1DC8C-1334-4C63-8CA6-788E078502C7}" type="pres">
      <dgm:prSet presAssocID="{F2C5B260-D29B-44D4-ADB9-002139BDD92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FDE577-3582-4E5C-9073-06F904D23AE3}" type="pres">
      <dgm:prSet presAssocID="{ED45CB72-323C-47D6-BD0F-55F64DB7231D}" presName="composite" presStyleCnt="0"/>
      <dgm:spPr/>
      <dgm:t>
        <a:bodyPr/>
        <a:lstStyle/>
        <a:p>
          <a:endParaRPr lang="ru-RU"/>
        </a:p>
      </dgm:t>
    </dgm:pt>
    <dgm:pt modelId="{B6C76FEE-2B0B-4D01-8B55-79EDEBF1E530}" type="pres">
      <dgm:prSet presAssocID="{ED45CB72-323C-47D6-BD0F-55F64DB7231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6C1AD-97EA-44CB-8BCF-E6C28DFA31DB}" type="pres">
      <dgm:prSet presAssocID="{ED45CB72-323C-47D6-BD0F-55F64DB7231D}" presName="descendantText" presStyleLbl="alignAcc1" presStyleIdx="0" presStyleCnt="2" custScaleY="127064" custLinFactNeighborX="2908" custLinFactNeighborY="16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06C30-2524-4E66-8943-CDF63814FAE6}" type="pres">
      <dgm:prSet presAssocID="{E6D122C2-0B46-4249-8F79-2633E625881D}" presName="sp" presStyleCnt="0"/>
      <dgm:spPr/>
      <dgm:t>
        <a:bodyPr/>
        <a:lstStyle/>
        <a:p>
          <a:endParaRPr lang="ru-RU"/>
        </a:p>
      </dgm:t>
    </dgm:pt>
    <dgm:pt modelId="{C212092C-CDBE-4737-9984-6193DE5532E2}" type="pres">
      <dgm:prSet presAssocID="{408B16EE-3667-4938-9C2F-E7E83BE21196}" presName="composite" presStyleCnt="0"/>
      <dgm:spPr/>
      <dgm:t>
        <a:bodyPr/>
        <a:lstStyle/>
        <a:p>
          <a:endParaRPr lang="ru-RU"/>
        </a:p>
      </dgm:t>
    </dgm:pt>
    <dgm:pt modelId="{0CA6EDA5-0740-486C-86F5-AEDF16F72245}" type="pres">
      <dgm:prSet presAssocID="{408B16EE-3667-4938-9C2F-E7E83BE21196}" presName="parentText" presStyleLbl="alignNode1" presStyleIdx="1" presStyleCnt="2" custLinFactNeighborX="-1086" custLinFactNeighborY="23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22B42-11C0-40B6-84B4-D370D5FB40B8}" type="pres">
      <dgm:prSet presAssocID="{408B16EE-3667-4938-9C2F-E7E83BE21196}" presName="descendantText" presStyleLbl="alignAcc1" presStyleIdx="1" presStyleCnt="2" custScaleY="113675" custLinFactNeighborX="540" custLinFactNeighborY="24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775F33-B1F1-4A46-A2D0-DBCDBF65EF28}" type="presOf" srcId="{ED45CB72-323C-47D6-BD0F-55F64DB7231D}" destId="{B6C76FEE-2B0B-4D01-8B55-79EDEBF1E530}" srcOrd="0" destOrd="0" presId="urn:microsoft.com/office/officeart/2005/8/layout/chevron2"/>
    <dgm:cxn modelId="{B7564618-8B58-4F54-ACE9-522FDCD87FE0}" srcId="{ED45CB72-323C-47D6-BD0F-55F64DB7231D}" destId="{019FE9B1-9010-48B5-86E9-5D42B1D6E9EA}" srcOrd="0" destOrd="0" parTransId="{1344F5F3-2E48-430A-9EFF-5021C448C60C}" sibTransId="{4C181A17-BD4C-46BB-98EA-877C7AF940AD}"/>
    <dgm:cxn modelId="{4525752F-3AFE-43A3-8191-69B6C6380233}" srcId="{F2C5B260-D29B-44D4-ADB9-002139BDD92C}" destId="{408B16EE-3667-4938-9C2F-E7E83BE21196}" srcOrd="1" destOrd="0" parTransId="{5291313A-44E1-443E-850A-1AF0C0205CC3}" sibTransId="{534E85A3-83E9-47CB-8809-5284CDED3F14}"/>
    <dgm:cxn modelId="{C1188AE8-35F3-417D-881C-D7F0ECF82F1E}" srcId="{ED45CB72-323C-47D6-BD0F-55F64DB7231D}" destId="{6665A1B4-99ED-4D32-957B-971901D8F258}" srcOrd="1" destOrd="0" parTransId="{CD7E3515-889F-4282-A3AB-19558ABC9D18}" sibTransId="{0AE6CD77-0AAA-4BED-BF46-7A6CAB7BDBB1}"/>
    <dgm:cxn modelId="{08950A93-3CD7-4A7D-BF3C-08EDA110F5BF}" type="presOf" srcId="{019FE9B1-9010-48B5-86E9-5D42B1D6E9EA}" destId="{2106C1AD-97EA-44CB-8BCF-E6C28DFA31DB}" srcOrd="0" destOrd="0" presId="urn:microsoft.com/office/officeart/2005/8/layout/chevron2"/>
    <dgm:cxn modelId="{D84AA872-193B-4978-8BF5-EBD1F88A1CD6}" srcId="{408B16EE-3667-4938-9C2F-E7E83BE21196}" destId="{8F10BB05-07B0-445C-860F-0FDEEC81B3B8}" srcOrd="0" destOrd="0" parTransId="{CBD0B044-7E8B-4E66-AD49-5D0ED091B5E3}" sibTransId="{91EC215D-7579-451C-BC28-638812430C9D}"/>
    <dgm:cxn modelId="{C3B049B0-E6C4-44DE-8D75-E102403055FC}" srcId="{F2C5B260-D29B-44D4-ADB9-002139BDD92C}" destId="{ED45CB72-323C-47D6-BD0F-55F64DB7231D}" srcOrd="0" destOrd="0" parTransId="{1F9FE44A-1F92-4B16-97AF-F142FD134A19}" sibTransId="{E6D122C2-0B46-4249-8F79-2633E625881D}"/>
    <dgm:cxn modelId="{B70CECF6-6C40-4DC1-BA25-BE3D32088C12}" type="presOf" srcId="{408B16EE-3667-4938-9C2F-E7E83BE21196}" destId="{0CA6EDA5-0740-486C-86F5-AEDF16F72245}" srcOrd="0" destOrd="0" presId="urn:microsoft.com/office/officeart/2005/8/layout/chevron2"/>
    <dgm:cxn modelId="{86FCE501-860C-4BD5-963A-B6B172A8BE0A}" type="presOf" srcId="{F2C5B260-D29B-44D4-ADB9-002139BDD92C}" destId="{2BE1DC8C-1334-4C63-8CA6-788E078502C7}" srcOrd="0" destOrd="0" presId="urn:microsoft.com/office/officeart/2005/8/layout/chevron2"/>
    <dgm:cxn modelId="{268FD4C5-AFA3-4981-9EC9-351DFF8FFB18}" type="presOf" srcId="{6665A1B4-99ED-4D32-957B-971901D8F258}" destId="{2106C1AD-97EA-44CB-8BCF-E6C28DFA31DB}" srcOrd="0" destOrd="1" presId="urn:microsoft.com/office/officeart/2005/8/layout/chevron2"/>
    <dgm:cxn modelId="{7CC8EB65-AE87-4C9A-BF7F-42E31FB26926}" type="presOf" srcId="{8F10BB05-07B0-445C-860F-0FDEEC81B3B8}" destId="{64422B42-11C0-40B6-84B4-D370D5FB40B8}" srcOrd="0" destOrd="0" presId="urn:microsoft.com/office/officeart/2005/8/layout/chevron2"/>
    <dgm:cxn modelId="{1289CF10-DAC0-417B-91B4-259B778CF5E5}" type="presParOf" srcId="{2BE1DC8C-1334-4C63-8CA6-788E078502C7}" destId="{CAFDE577-3582-4E5C-9073-06F904D23AE3}" srcOrd="0" destOrd="0" presId="urn:microsoft.com/office/officeart/2005/8/layout/chevron2"/>
    <dgm:cxn modelId="{947A9B0C-942D-4AC7-88E7-A4E5784F5BF6}" type="presParOf" srcId="{CAFDE577-3582-4E5C-9073-06F904D23AE3}" destId="{B6C76FEE-2B0B-4D01-8B55-79EDEBF1E530}" srcOrd="0" destOrd="0" presId="urn:microsoft.com/office/officeart/2005/8/layout/chevron2"/>
    <dgm:cxn modelId="{03DFD303-E968-4334-84AB-3EC741EE91DB}" type="presParOf" srcId="{CAFDE577-3582-4E5C-9073-06F904D23AE3}" destId="{2106C1AD-97EA-44CB-8BCF-E6C28DFA31DB}" srcOrd="1" destOrd="0" presId="urn:microsoft.com/office/officeart/2005/8/layout/chevron2"/>
    <dgm:cxn modelId="{D773CCCB-4703-42E7-9A7E-9C7C006FF3F8}" type="presParOf" srcId="{2BE1DC8C-1334-4C63-8CA6-788E078502C7}" destId="{BE606C30-2524-4E66-8943-CDF63814FAE6}" srcOrd="1" destOrd="0" presId="urn:microsoft.com/office/officeart/2005/8/layout/chevron2"/>
    <dgm:cxn modelId="{BC6C276A-56BE-41E9-B1BE-B18BDE4931F8}" type="presParOf" srcId="{2BE1DC8C-1334-4C63-8CA6-788E078502C7}" destId="{C212092C-CDBE-4737-9984-6193DE5532E2}" srcOrd="2" destOrd="0" presId="urn:microsoft.com/office/officeart/2005/8/layout/chevron2"/>
    <dgm:cxn modelId="{F2EF8721-0DA4-4D51-86CC-BEEC40970B0B}" type="presParOf" srcId="{C212092C-CDBE-4737-9984-6193DE5532E2}" destId="{0CA6EDA5-0740-486C-86F5-AEDF16F72245}" srcOrd="0" destOrd="0" presId="urn:microsoft.com/office/officeart/2005/8/layout/chevron2"/>
    <dgm:cxn modelId="{DB0FD235-B486-4525-A019-D170CFB2F7C0}" type="presParOf" srcId="{C212092C-CDBE-4737-9984-6193DE5532E2}" destId="{64422B42-11C0-40B6-84B4-D370D5FB40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4B13BF-425C-4BC4-BC06-825F87D7864A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4D7B97-B0A6-4BDE-9134-D042AAB627A6}" type="pres">
      <dgm:prSet presAssocID="{7C4B13BF-425C-4BC4-BC06-825F87D786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B83128A-E035-456D-BAB7-D950643B8D9F}" type="presOf" srcId="{7C4B13BF-425C-4BC4-BC06-825F87D7864A}" destId="{A84D7B97-B0A6-4BDE-9134-D042AAB627A6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C27F2-4822-4133-A970-D7D2511F5AB1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AA7F67-C609-43AB-9D56-A8032F4A5451}">
      <dgm:prSet phldrT="[Текст]"/>
      <dgm:spPr/>
      <dgm:t>
        <a:bodyPr/>
        <a:lstStyle/>
        <a:p>
          <a:endParaRPr lang="ru-RU" dirty="0"/>
        </a:p>
      </dgm:t>
    </dgm:pt>
    <dgm:pt modelId="{AE1ED25B-5E42-414A-A770-D65E86CCF041}" type="parTrans" cxnId="{3B324655-6CBF-416A-AB8C-0022B14CF70D}">
      <dgm:prSet/>
      <dgm:spPr/>
      <dgm:t>
        <a:bodyPr/>
        <a:lstStyle/>
        <a:p>
          <a:endParaRPr lang="ru-RU"/>
        </a:p>
      </dgm:t>
    </dgm:pt>
    <dgm:pt modelId="{BA7D7EEE-AEDB-4630-8C8E-7EB394007416}" type="sibTrans" cxnId="{3B324655-6CBF-416A-AB8C-0022B14CF70D}">
      <dgm:prSet/>
      <dgm:spPr/>
      <dgm:t>
        <a:bodyPr/>
        <a:lstStyle/>
        <a:p>
          <a:endParaRPr lang="ru-RU"/>
        </a:p>
      </dgm:t>
    </dgm:pt>
    <dgm:pt modelId="{FC17355A-037A-407F-B818-60C226130270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660066"/>
              </a:solidFill>
              <a:latin typeface="Georgia" panose="02040502050405020303" pitchFamily="18" charset="0"/>
            </a:rPr>
            <a:t>Создает условия  для свободного выбора детьми образовательной деятельности по своим интересам </a:t>
          </a:r>
          <a:endParaRPr lang="ru-RU" sz="1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E0AFFE6C-BB18-435D-A93A-DF1CB0220AE5}" type="parTrans" cxnId="{C7802249-84E5-4783-A1E5-3A853BED3A58}">
      <dgm:prSet/>
      <dgm:spPr/>
      <dgm:t>
        <a:bodyPr/>
        <a:lstStyle/>
        <a:p>
          <a:endParaRPr lang="ru-RU"/>
        </a:p>
      </dgm:t>
    </dgm:pt>
    <dgm:pt modelId="{5D3E6239-4EF3-4CB1-8959-D117FE30511C}" type="sibTrans" cxnId="{C7802249-84E5-4783-A1E5-3A853BED3A58}">
      <dgm:prSet/>
      <dgm:spPr/>
      <dgm:t>
        <a:bodyPr/>
        <a:lstStyle/>
        <a:p>
          <a:endParaRPr lang="ru-RU"/>
        </a:p>
      </dgm:t>
    </dgm:pt>
    <dgm:pt modelId="{866D19AD-DA25-46F8-BEA2-C0A2C1EECE96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800" dirty="0">
            <a:solidFill>
              <a:srgbClr val="7030A0"/>
            </a:solidFill>
          </a:endParaRPr>
        </a:p>
      </dgm:t>
    </dgm:pt>
    <dgm:pt modelId="{4A9E6B39-EB47-4FA1-B686-41D2D2FD3FA0}" type="parTrans" cxnId="{BD320CD3-9F96-4326-A268-B185683B0DC3}">
      <dgm:prSet/>
      <dgm:spPr/>
      <dgm:t>
        <a:bodyPr/>
        <a:lstStyle/>
        <a:p>
          <a:endParaRPr lang="ru-RU"/>
        </a:p>
      </dgm:t>
    </dgm:pt>
    <dgm:pt modelId="{FEB10E44-B0F8-48AB-8F19-6B8045B9A0E4}" type="sibTrans" cxnId="{BD320CD3-9F96-4326-A268-B185683B0DC3}">
      <dgm:prSet/>
      <dgm:spPr/>
      <dgm:t>
        <a:bodyPr/>
        <a:lstStyle/>
        <a:p>
          <a:endParaRPr lang="ru-RU"/>
        </a:p>
      </dgm:t>
    </dgm:pt>
    <dgm:pt modelId="{A9762E03-F8D7-416E-B984-0D25CC677971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E286011F-8753-4237-9EEC-29646B1CF63C}" type="parTrans" cxnId="{5D7AF961-E7D2-4B9E-B245-D2CB58F2B93F}">
      <dgm:prSet/>
      <dgm:spPr/>
      <dgm:t>
        <a:bodyPr/>
        <a:lstStyle/>
        <a:p>
          <a:endParaRPr lang="ru-RU"/>
        </a:p>
      </dgm:t>
    </dgm:pt>
    <dgm:pt modelId="{D99328A6-A2E6-4CAF-A153-A420A97C50EE}" type="sibTrans" cxnId="{5D7AF961-E7D2-4B9E-B245-D2CB58F2B93F}">
      <dgm:prSet/>
      <dgm:spPr/>
      <dgm:t>
        <a:bodyPr/>
        <a:lstStyle/>
        <a:p>
          <a:endParaRPr lang="ru-RU"/>
        </a:p>
      </dgm:t>
    </dgm:pt>
    <dgm:pt modelId="{AE7B981C-1E2B-4B9C-8F81-645F492231BC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660066"/>
              </a:solidFill>
              <a:latin typeface="Georgia" panose="02040502050405020303" pitchFamily="18" charset="0"/>
            </a:rPr>
            <a:t>Приобщает детей к научно- техническому творчеству</a:t>
          </a:r>
          <a:endParaRPr lang="ru-RU" sz="1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DA6ED67A-05E9-43CB-BAB1-1370D394E001}" type="parTrans" cxnId="{1CFD47A4-2850-4300-8754-C12317887194}">
      <dgm:prSet/>
      <dgm:spPr/>
      <dgm:t>
        <a:bodyPr/>
        <a:lstStyle/>
        <a:p>
          <a:endParaRPr lang="ru-RU"/>
        </a:p>
      </dgm:t>
    </dgm:pt>
    <dgm:pt modelId="{DFD46263-F6E1-4D2B-AE3E-743244E331DB}" type="sibTrans" cxnId="{1CFD47A4-2850-4300-8754-C12317887194}">
      <dgm:prSet/>
      <dgm:spPr/>
      <dgm:t>
        <a:bodyPr/>
        <a:lstStyle/>
        <a:p>
          <a:endParaRPr lang="ru-RU"/>
        </a:p>
      </dgm:t>
    </dgm:pt>
    <dgm:pt modelId="{B58BDA39-6166-4B0B-8890-040C16F488A6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660066"/>
              </a:solidFill>
              <a:latin typeface="Georgia" panose="02040502050405020303" pitchFamily="18" charset="0"/>
            </a:rPr>
            <a:t>Способствует развитию интеллектуальных способностей</a:t>
          </a:r>
          <a:endParaRPr lang="ru-RU" sz="1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4DFFA795-9FE2-4D86-A4F0-CF281A898DE2}" type="parTrans" cxnId="{8CB7A927-0ED5-4AFE-BC32-9885A3910525}">
      <dgm:prSet/>
      <dgm:spPr/>
      <dgm:t>
        <a:bodyPr/>
        <a:lstStyle/>
        <a:p>
          <a:endParaRPr lang="ru-RU"/>
        </a:p>
      </dgm:t>
    </dgm:pt>
    <dgm:pt modelId="{1945ED3C-52A6-49B0-AD3A-462D220440A7}" type="sibTrans" cxnId="{8CB7A927-0ED5-4AFE-BC32-9885A3910525}">
      <dgm:prSet/>
      <dgm:spPr/>
      <dgm:t>
        <a:bodyPr/>
        <a:lstStyle/>
        <a:p>
          <a:endParaRPr lang="ru-RU"/>
        </a:p>
      </dgm:t>
    </dgm:pt>
    <dgm:pt modelId="{CAFEC793-8037-405B-8A90-32CE9D78AD1B}">
      <dgm:prSet phldrT="[Текст]"/>
      <dgm:spPr>
        <a:solidFill>
          <a:srgbClr val="12C4C0"/>
        </a:solidFill>
      </dgm:spPr>
      <dgm:t>
        <a:bodyPr/>
        <a:lstStyle/>
        <a:p>
          <a:endParaRPr lang="ru-RU" dirty="0"/>
        </a:p>
      </dgm:t>
    </dgm:pt>
    <dgm:pt modelId="{AF1F949B-AE3B-4192-884B-DCD3F76BBDCB}" type="parTrans" cxnId="{43EFE312-A99C-44B9-BEE6-C5639DC4598B}">
      <dgm:prSet/>
      <dgm:spPr/>
      <dgm:t>
        <a:bodyPr/>
        <a:lstStyle/>
        <a:p>
          <a:endParaRPr lang="ru-RU"/>
        </a:p>
      </dgm:t>
    </dgm:pt>
    <dgm:pt modelId="{FBBF6177-9DF6-4127-B080-7DE4F2ED3D71}" type="sibTrans" cxnId="{43EFE312-A99C-44B9-BEE6-C5639DC4598B}">
      <dgm:prSet/>
      <dgm:spPr/>
      <dgm:t>
        <a:bodyPr/>
        <a:lstStyle/>
        <a:p>
          <a:endParaRPr lang="ru-RU"/>
        </a:p>
      </dgm:t>
    </dgm:pt>
    <dgm:pt modelId="{ED4B3E42-B680-4C1D-AC6E-E6550A6BB49B}">
      <dgm:prSet phldrT="[Текст]" custT="1"/>
      <dgm:spPr>
        <a:solidFill>
          <a:srgbClr val="D2FDFE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660066"/>
              </a:solidFill>
              <a:latin typeface="Georgia" panose="02040502050405020303" pitchFamily="18" charset="0"/>
            </a:rPr>
            <a:t>Формируют  навыки коллективной работы в синтезе с индивидуализацией  образования</a:t>
          </a:r>
          <a:endParaRPr lang="ru-RU" sz="1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E3F25D4C-04B1-4FBF-9DB7-4CA23014E1A9}" type="parTrans" cxnId="{CD6DE290-8069-47AA-89CF-82D008FE5BF1}">
      <dgm:prSet/>
      <dgm:spPr/>
      <dgm:t>
        <a:bodyPr/>
        <a:lstStyle/>
        <a:p>
          <a:endParaRPr lang="ru-RU"/>
        </a:p>
      </dgm:t>
    </dgm:pt>
    <dgm:pt modelId="{FC853FD2-0A8E-4B41-86D5-EBDCDEBA55F5}" type="sibTrans" cxnId="{CD6DE290-8069-47AA-89CF-82D008FE5BF1}">
      <dgm:prSet/>
      <dgm:spPr/>
      <dgm:t>
        <a:bodyPr/>
        <a:lstStyle/>
        <a:p>
          <a:endParaRPr lang="ru-RU"/>
        </a:p>
      </dgm:t>
    </dgm:pt>
    <dgm:pt modelId="{0D467A8C-C68C-4865-A78D-5D7FE18ED5D2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660066"/>
              </a:solidFill>
              <a:latin typeface="Georgia" panose="02040502050405020303" pitchFamily="18" charset="0"/>
            </a:rPr>
            <a:t>Мотивирует детей на разнообразную образовательную деятельность</a:t>
          </a:r>
          <a:endParaRPr lang="ru-RU" sz="1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4DC6866B-F127-4ECC-91DA-32E0C047B328}" type="parTrans" cxnId="{CCEADE86-AD7E-4C21-AC66-CC8E8F25024F}">
      <dgm:prSet/>
      <dgm:spPr/>
      <dgm:t>
        <a:bodyPr/>
        <a:lstStyle/>
        <a:p>
          <a:endParaRPr lang="ru-RU"/>
        </a:p>
      </dgm:t>
    </dgm:pt>
    <dgm:pt modelId="{DDD89720-B4D1-416A-8DBA-7945F99BA391}" type="sibTrans" cxnId="{CCEADE86-AD7E-4C21-AC66-CC8E8F25024F}">
      <dgm:prSet/>
      <dgm:spPr/>
      <dgm:t>
        <a:bodyPr/>
        <a:lstStyle/>
        <a:p>
          <a:endParaRPr lang="ru-RU"/>
        </a:p>
      </dgm:t>
    </dgm:pt>
    <dgm:pt modelId="{4F440BA4-4441-4E80-A453-73A3BB180447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8115BC9B-BA39-4EA6-9675-E2849E31BA7F}" type="parTrans" cxnId="{940F3839-5533-4BD9-A068-06DFBDD1177B}">
      <dgm:prSet/>
      <dgm:spPr/>
      <dgm:t>
        <a:bodyPr/>
        <a:lstStyle/>
        <a:p>
          <a:endParaRPr lang="ru-RU"/>
        </a:p>
      </dgm:t>
    </dgm:pt>
    <dgm:pt modelId="{F2D41552-7C4B-425F-9192-F9D9E2FA74C0}" type="sibTrans" cxnId="{940F3839-5533-4BD9-A068-06DFBDD1177B}">
      <dgm:prSet/>
      <dgm:spPr/>
      <dgm:t>
        <a:bodyPr/>
        <a:lstStyle/>
        <a:p>
          <a:endParaRPr lang="ru-RU"/>
        </a:p>
      </dgm:t>
    </dgm:pt>
    <dgm:pt modelId="{872B3E3D-252B-457D-8C8A-8B5938302337}">
      <dgm:prSet phldrT="[Текст]" custT="1"/>
      <dgm:spPr>
        <a:solidFill>
          <a:srgbClr val="D2FDFE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660066"/>
              </a:solidFill>
              <a:latin typeface="Georgia" panose="02040502050405020303" pitchFamily="18" charset="0"/>
            </a:rPr>
            <a:t>Создает условия для выявления одаренных детей, имеющих неординарное мышление проявляющих стремление к научно-техническому творчеству</a:t>
          </a:r>
          <a:endParaRPr lang="ru-RU" sz="1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6400325A-13B6-4486-A064-2CD6BBCA58AD}" type="parTrans" cxnId="{6653775E-CCD5-45B4-B26C-CFA497FB3706}">
      <dgm:prSet/>
      <dgm:spPr/>
      <dgm:t>
        <a:bodyPr/>
        <a:lstStyle/>
        <a:p>
          <a:endParaRPr lang="ru-RU"/>
        </a:p>
      </dgm:t>
    </dgm:pt>
    <dgm:pt modelId="{C17065DA-94AB-48B5-9F4F-E999B157E6F9}" type="sibTrans" cxnId="{6653775E-CCD5-45B4-B26C-CFA497FB3706}">
      <dgm:prSet/>
      <dgm:spPr/>
      <dgm:t>
        <a:bodyPr/>
        <a:lstStyle/>
        <a:p>
          <a:endParaRPr lang="ru-RU"/>
        </a:p>
      </dgm:t>
    </dgm:pt>
    <dgm:pt modelId="{9483494B-98A0-4A3C-A390-9AD247C8CC76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264F8D0F-96FF-4214-89AE-6DAE592C185C}" type="parTrans" cxnId="{399133FE-DD46-4F97-9101-DFD28E9C6100}">
      <dgm:prSet/>
      <dgm:spPr/>
      <dgm:t>
        <a:bodyPr/>
        <a:lstStyle/>
        <a:p>
          <a:endParaRPr lang="ru-RU"/>
        </a:p>
      </dgm:t>
    </dgm:pt>
    <dgm:pt modelId="{3E4DD6C7-2AF6-4EBA-B0BC-FAA0B0FCEA53}" type="sibTrans" cxnId="{399133FE-DD46-4F97-9101-DFD28E9C6100}">
      <dgm:prSet/>
      <dgm:spPr/>
      <dgm:t>
        <a:bodyPr/>
        <a:lstStyle/>
        <a:p>
          <a:endParaRPr lang="ru-RU"/>
        </a:p>
      </dgm:t>
    </dgm:pt>
    <dgm:pt modelId="{B705F14B-F9D2-4CEC-A520-21DC6971AEF5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81C5B75D-68C5-4A9A-8959-2293F418CB77}" type="parTrans" cxnId="{1F138E18-E77A-4070-812B-A0CBB7627AF1}">
      <dgm:prSet/>
      <dgm:spPr/>
      <dgm:t>
        <a:bodyPr/>
        <a:lstStyle/>
        <a:p>
          <a:endParaRPr lang="ru-RU"/>
        </a:p>
      </dgm:t>
    </dgm:pt>
    <dgm:pt modelId="{CE2A238B-AD75-4A46-A070-5400AD982E2F}" type="sibTrans" cxnId="{1F138E18-E77A-4070-812B-A0CBB7627AF1}">
      <dgm:prSet/>
      <dgm:spPr/>
      <dgm:t>
        <a:bodyPr/>
        <a:lstStyle/>
        <a:p>
          <a:endParaRPr lang="ru-RU"/>
        </a:p>
      </dgm:t>
    </dgm:pt>
    <dgm:pt modelId="{62AC875B-28C1-42A0-AAD2-E1BD7B4512E1}">
      <dgm:prSet phldrT="[Текст]" custT="1"/>
      <dgm:spPr>
        <a:solidFill>
          <a:srgbClr val="D2FDFE">
            <a:alpha val="90000"/>
          </a:srgbClr>
        </a:solidFill>
      </dgm:spPr>
      <dgm:t>
        <a:bodyPr/>
        <a:lstStyle/>
        <a:p>
          <a:endParaRPr lang="ru-RU" sz="800" b="1" dirty="0">
            <a:solidFill>
              <a:srgbClr val="660066"/>
            </a:solidFill>
            <a:latin typeface="Georgia" panose="02040502050405020303" pitchFamily="18" charset="0"/>
          </a:endParaRPr>
        </a:p>
      </dgm:t>
    </dgm:pt>
    <dgm:pt modelId="{9CBA2816-0478-46C9-B316-33C6CCB86EB5}" type="parTrans" cxnId="{94E1CEDD-5781-4561-A9AF-E60654C90369}">
      <dgm:prSet/>
      <dgm:spPr/>
      <dgm:t>
        <a:bodyPr/>
        <a:lstStyle/>
        <a:p>
          <a:endParaRPr lang="ru-RU"/>
        </a:p>
      </dgm:t>
    </dgm:pt>
    <dgm:pt modelId="{BED8A64A-9AC7-413C-A435-6D8EB4D057E7}" type="sibTrans" cxnId="{94E1CEDD-5781-4561-A9AF-E60654C90369}">
      <dgm:prSet/>
      <dgm:spPr/>
      <dgm:t>
        <a:bodyPr/>
        <a:lstStyle/>
        <a:p>
          <a:endParaRPr lang="ru-RU"/>
        </a:p>
      </dgm:t>
    </dgm:pt>
    <dgm:pt modelId="{0CA1964E-6E37-4EEC-9067-B4E40908B5FC}" type="pres">
      <dgm:prSet presAssocID="{820C27F2-4822-4133-A970-D7D2511F5AB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A42F86-38B6-4E47-86B6-2D840740CECE}" type="pres">
      <dgm:prSet presAssocID="{6DAA7F67-C609-43AB-9D56-A8032F4A5451}" presName="composite" presStyleCnt="0"/>
      <dgm:spPr/>
      <dgm:t>
        <a:bodyPr/>
        <a:lstStyle/>
        <a:p>
          <a:endParaRPr lang="ru-RU"/>
        </a:p>
      </dgm:t>
    </dgm:pt>
    <dgm:pt modelId="{CA034B18-F23A-497C-AB74-8D65034A8478}" type="pres">
      <dgm:prSet presAssocID="{6DAA7F67-C609-43AB-9D56-A8032F4A5451}" presName="parentText" presStyleLbl="alignNode1" presStyleIdx="0" presStyleCnt="3" custScaleX="137190" custScaleY="132403" custLinFactNeighborX="-569" custLinFactNeighborY="201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AB9D3-F164-43E7-AEFC-EBA15BDBF51F}" type="pres">
      <dgm:prSet presAssocID="{6DAA7F67-C609-43AB-9D56-A8032F4A5451}" presName="descendantText" presStyleLbl="alignAcc1" presStyleIdx="0" presStyleCnt="3" custScaleX="95959" custScaleY="220057" custLinFactNeighborX="1086" custLinFactNeighborY="30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71160-BA03-4301-ABC1-71F8C0825890}" type="pres">
      <dgm:prSet presAssocID="{BA7D7EEE-AEDB-4630-8C8E-7EB394007416}" presName="sp" presStyleCnt="0"/>
      <dgm:spPr/>
      <dgm:t>
        <a:bodyPr/>
        <a:lstStyle/>
        <a:p>
          <a:endParaRPr lang="ru-RU"/>
        </a:p>
      </dgm:t>
    </dgm:pt>
    <dgm:pt modelId="{E872476D-4D06-4A12-9CBC-E1C6D73257F9}" type="pres">
      <dgm:prSet presAssocID="{A9762E03-F8D7-416E-B984-0D25CC677971}" presName="composite" presStyleCnt="0"/>
      <dgm:spPr/>
      <dgm:t>
        <a:bodyPr/>
        <a:lstStyle/>
        <a:p>
          <a:endParaRPr lang="ru-RU"/>
        </a:p>
      </dgm:t>
    </dgm:pt>
    <dgm:pt modelId="{7E173A03-7D49-41C5-B42A-51BDD14DA5E9}" type="pres">
      <dgm:prSet presAssocID="{A9762E03-F8D7-416E-B984-0D25CC677971}" presName="parentText" presStyleLbl="alignNode1" presStyleIdx="1" presStyleCnt="3" custScaleX="129539" custScaleY="124954" custLinFactNeighborX="9891" custLinFactNeighborY="144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6DA07-B6E9-4E34-A5AA-25D3CE82BE82}" type="pres">
      <dgm:prSet presAssocID="{A9762E03-F8D7-416E-B984-0D25CC677971}" presName="descendantText" presStyleLbl="alignAcc1" presStyleIdx="1" presStyleCnt="3" custScaleX="95782" custScaleY="160102" custLinFactNeighborX="1406" custLinFactNeighborY="18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FB1BF-2BE3-4E47-94B4-AEAAB201D315}" type="pres">
      <dgm:prSet presAssocID="{D99328A6-A2E6-4CAF-A153-A420A97C50EE}" presName="sp" presStyleCnt="0"/>
      <dgm:spPr/>
      <dgm:t>
        <a:bodyPr/>
        <a:lstStyle/>
        <a:p>
          <a:endParaRPr lang="ru-RU"/>
        </a:p>
      </dgm:t>
    </dgm:pt>
    <dgm:pt modelId="{951D3098-A3B3-4F7E-82E5-6867ABA05DBD}" type="pres">
      <dgm:prSet presAssocID="{CAFEC793-8037-405B-8A90-32CE9D78AD1B}" presName="composite" presStyleCnt="0"/>
      <dgm:spPr/>
      <dgm:t>
        <a:bodyPr/>
        <a:lstStyle/>
        <a:p>
          <a:endParaRPr lang="ru-RU"/>
        </a:p>
      </dgm:t>
    </dgm:pt>
    <dgm:pt modelId="{280762EA-C2BD-47DC-BA1F-D025A3768ED3}" type="pres">
      <dgm:prSet presAssocID="{CAFEC793-8037-405B-8A90-32CE9D78AD1B}" presName="parentText" presStyleLbl="alignNode1" presStyleIdx="2" presStyleCnt="3" custScaleX="134432" custScaleY="131757" custLinFactNeighborX="8531" custLinFactNeighborY="-83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90072-F453-42F0-9CA2-6E69AA45AE9B}" type="pres">
      <dgm:prSet presAssocID="{CAFEC793-8037-405B-8A90-32CE9D78AD1B}" presName="descendantText" presStyleLbl="alignAcc1" presStyleIdx="2" presStyleCnt="3" custScaleX="94837" custScaleY="250342" custLinFactNeighborX="1908" custLinFactNeighborY="3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802249-84E5-4783-A1E5-3A853BED3A58}" srcId="{6DAA7F67-C609-43AB-9D56-A8032F4A5451}" destId="{FC17355A-037A-407F-B818-60C226130270}" srcOrd="1" destOrd="0" parTransId="{E0AFFE6C-BB18-435D-A93A-DF1CB0220AE5}" sibTransId="{5D3E6239-4EF3-4CB1-8959-D117FE30511C}"/>
    <dgm:cxn modelId="{8CB7A927-0ED5-4AFE-BC32-9885A3910525}" srcId="{A9762E03-F8D7-416E-B984-0D25CC677971}" destId="{B58BDA39-6166-4B0B-8890-040C16F488A6}" srcOrd="2" destOrd="0" parTransId="{4DFFA795-9FE2-4D86-A4F0-CF281A898DE2}" sibTransId="{1945ED3C-52A6-49B0-AD3A-462D220440A7}"/>
    <dgm:cxn modelId="{4D55BBE0-59F0-4CFA-868B-E61558EE3D50}" type="presOf" srcId="{4F440BA4-4441-4E80-A453-73A3BB180447}" destId="{5D8AB9D3-F164-43E7-AEFC-EBA15BDBF51F}" srcOrd="0" destOrd="0" presId="urn:microsoft.com/office/officeart/2005/8/layout/chevron2"/>
    <dgm:cxn modelId="{14E14127-324B-4438-8C78-3056510F1B1A}" type="presOf" srcId="{CAFEC793-8037-405B-8A90-32CE9D78AD1B}" destId="{280762EA-C2BD-47DC-BA1F-D025A3768ED3}" srcOrd="0" destOrd="0" presId="urn:microsoft.com/office/officeart/2005/8/layout/chevron2"/>
    <dgm:cxn modelId="{6842823C-2A39-4D8C-B156-62FB64216C95}" type="presOf" srcId="{6DAA7F67-C609-43AB-9D56-A8032F4A5451}" destId="{CA034B18-F23A-497C-AB74-8D65034A8478}" srcOrd="0" destOrd="0" presId="urn:microsoft.com/office/officeart/2005/8/layout/chevron2"/>
    <dgm:cxn modelId="{72D016B1-136F-4EA1-8B47-A5F95CDE5EBB}" type="presOf" srcId="{9483494B-98A0-4A3C-A390-9AD247C8CC76}" destId="{0EB6DA07-B6E9-4E34-A5AA-25D3CE82BE82}" srcOrd="0" destOrd="1" presId="urn:microsoft.com/office/officeart/2005/8/layout/chevron2"/>
    <dgm:cxn modelId="{6F0E95EE-82A3-4489-90B4-71C359F3B340}" type="presOf" srcId="{B705F14B-F9D2-4CEC-A520-21DC6971AEF5}" destId="{5D8AB9D3-F164-43E7-AEFC-EBA15BDBF51F}" srcOrd="0" destOrd="2" presId="urn:microsoft.com/office/officeart/2005/8/layout/chevron2"/>
    <dgm:cxn modelId="{3F9466AB-E4DB-413A-8D45-A5DFDC4E756B}" type="presOf" srcId="{B58BDA39-6166-4B0B-8890-040C16F488A6}" destId="{0EB6DA07-B6E9-4E34-A5AA-25D3CE82BE82}" srcOrd="0" destOrd="2" presId="urn:microsoft.com/office/officeart/2005/8/layout/chevron2"/>
    <dgm:cxn modelId="{A691BD40-3410-4B36-A9E0-06BB890BBD92}" type="presOf" srcId="{ED4B3E42-B680-4C1D-AC6E-E6550A6BB49B}" destId="{2EA90072-F453-42F0-9CA2-6E69AA45AE9B}" srcOrd="0" destOrd="0" presId="urn:microsoft.com/office/officeart/2005/8/layout/chevron2"/>
    <dgm:cxn modelId="{56B71EF5-F855-44BF-AEB0-5BD01DBCDFD0}" type="presOf" srcId="{AE7B981C-1E2B-4B9C-8F81-645F492231BC}" destId="{0EB6DA07-B6E9-4E34-A5AA-25D3CE82BE82}" srcOrd="0" destOrd="0" presId="urn:microsoft.com/office/officeart/2005/8/layout/chevron2"/>
    <dgm:cxn modelId="{D7776F93-2908-4A13-B9DA-C66A680A7270}" type="presOf" srcId="{820C27F2-4822-4133-A970-D7D2511F5AB1}" destId="{0CA1964E-6E37-4EEC-9067-B4E40908B5FC}" srcOrd="0" destOrd="0" presId="urn:microsoft.com/office/officeart/2005/8/layout/chevron2"/>
    <dgm:cxn modelId="{0C346FA7-174F-46CB-9E0E-75F5B1AE12BF}" type="presOf" srcId="{866D19AD-DA25-46F8-BEA2-C0A2C1EECE96}" destId="{5D8AB9D3-F164-43E7-AEFC-EBA15BDBF51F}" srcOrd="0" destOrd="4" presId="urn:microsoft.com/office/officeart/2005/8/layout/chevron2"/>
    <dgm:cxn modelId="{BDF4A7F0-6AC5-417D-B720-8DA23E68FC19}" type="presOf" srcId="{FC17355A-037A-407F-B818-60C226130270}" destId="{5D8AB9D3-F164-43E7-AEFC-EBA15BDBF51F}" srcOrd="0" destOrd="1" presId="urn:microsoft.com/office/officeart/2005/8/layout/chevron2"/>
    <dgm:cxn modelId="{59081E1A-A8BE-4C1F-8F3D-C044CB26672E}" type="presOf" srcId="{62AC875B-28C1-42A0-AAD2-E1BD7B4512E1}" destId="{2EA90072-F453-42F0-9CA2-6E69AA45AE9B}" srcOrd="0" destOrd="1" presId="urn:microsoft.com/office/officeart/2005/8/layout/chevron2"/>
    <dgm:cxn modelId="{3B324655-6CBF-416A-AB8C-0022B14CF70D}" srcId="{820C27F2-4822-4133-A970-D7D2511F5AB1}" destId="{6DAA7F67-C609-43AB-9D56-A8032F4A5451}" srcOrd="0" destOrd="0" parTransId="{AE1ED25B-5E42-414A-A770-D65E86CCF041}" sibTransId="{BA7D7EEE-AEDB-4630-8C8E-7EB394007416}"/>
    <dgm:cxn modelId="{6653775E-CCD5-45B4-B26C-CFA497FB3706}" srcId="{CAFEC793-8037-405B-8A90-32CE9D78AD1B}" destId="{872B3E3D-252B-457D-8C8A-8B5938302337}" srcOrd="2" destOrd="0" parTransId="{6400325A-13B6-4486-A064-2CD6BBCA58AD}" sibTransId="{C17065DA-94AB-48B5-9F4F-E999B157E6F9}"/>
    <dgm:cxn modelId="{399133FE-DD46-4F97-9101-DFD28E9C6100}" srcId="{A9762E03-F8D7-416E-B984-0D25CC677971}" destId="{9483494B-98A0-4A3C-A390-9AD247C8CC76}" srcOrd="1" destOrd="0" parTransId="{264F8D0F-96FF-4214-89AE-6DAE592C185C}" sibTransId="{3E4DD6C7-2AF6-4EBA-B0BC-FAA0B0FCEA53}"/>
    <dgm:cxn modelId="{204EDA92-8682-441B-82A1-949D6B1005BE}" type="presOf" srcId="{A9762E03-F8D7-416E-B984-0D25CC677971}" destId="{7E173A03-7D49-41C5-B42A-51BDD14DA5E9}" srcOrd="0" destOrd="0" presId="urn:microsoft.com/office/officeart/2005/8/layout/chevron2"/>
    <dgm:cxn modelId="{97C08DE7-D8A9-4B6B-BB7A-935340668BA7}" type="presOf" srcId="{872B3E3D-252B-457D-8C8A-8B5938302337}" destId="{2EA90072-F453-42F0-9CA2-6E69AA45AE9B}" srcOrd="0" destOrd="2" presId="urn:microsoft.com/office/officeart/2005/8/layout/chevron2"/>
    <dgm:cxn modelId="{940F3839-5533-4BD9-A068-06DFBDD1177B}" srcId="{6DAA7F67-C609-43AB-9D56-A8032F4A5451}" destId="{4F440BA4-4441-4E80-A453-73A3BB180447}" srcOrd="0" destOrd="0" parTransId="{8115BC9B-BA39-4EA6-9675-E2849E31BA7F}" sibTransId="{F2D41552-7C4B-425F-9192-F9D9E2FA74C0}"/>
    <dgm:cxn modelId="{CCEADE86-AD7E-4C21-AC66-CC8E8F25024F}" srcId="{6DAA7F67-C609-43AB-9D56-A8032F4A5451}" destId="{0D467A8C-C68C-4865-A78D-5D7FE18ED5D2}" srcOrd="3" destOrd="0" parTransId="{4DC6866B-F127-4ECC-91DA-32E0C047B328}" sibTransId="{DDD89720-B4D1-416A-8DBA-7945F99BA391}"/>
    <dgm:cxn modelId="{43EFE312-A99C-44B9-BEE6-C5639DC4598B}" srcId="{820C27F2-4822-4133-A970-D7D2511F5AB1}" destId="{CAFEC793-8037-405B-8A90-32CE9D78AD1B}" srcOrd="2" destOrd="0" parTransId="{AF1F949B-AE3B-4192-884B-DCD3F76BBDCB}" sibTransId="{FBBF6177-9DF6-4127-B080-7DE4F2ED3D71}"/>
    <dgm:cxn modelId="{5D7AF961-E7D2-4B9E-B245-D2CB58F2B93F}" srcId="{820C27F2-4822-4133-A970-D7D2511F5AB1}" destId="{A9762E03-F8D7-416E-B984-0D25CC677971}" srcOrd="1" destOrd="0" parTransId="{E286011F-8753-4237-9EEC-29646B1CF63C}" sibTransId="{D99328A6-A2E6-4CAF-A153-A420A97C50EE}"/>
    <dgm:cxn modelId="{0A6B765F-8635-435B-BA80-CA87F044ABB3}" type="presOf" srcId="{0D467A8C-C68C-4865-A78D-5D7FE18ED5D2}" destId="{5D8AB9D3-F164-43E7-AEFC-EBA15BDBF51F}" srcOrd="0" destOrd="3" presId="urn:microsoft.com/office/officeart/2005/8/layout/chevron2"/>
    <dgm:cxn modelId="{BD320CD3-9F96-4326-A268-B185683B0DC3}" srcId="{6DAA7F67-C609-43AB-9D56-A8032F4A5451}" destId="{866D19AD-DA25-46F8-BEA2-C0A2C1EECE96}" srcOrd="4" destOrd="0" parTransId="{4A9E6B39-EB47-4FA1-B686-41D2D2FD3FA0}" sibTransId="{FEB10E44-B0F8-48AB-8F19-6B8045B9A0E4}"/>
    <dgm:cxn modelId="{CD6DE290-8069-47AA-89CF-82D008FE5BF1}" srcId="{CAFEC793-8037-405B-8A90-32CE9D78AD1B}" destId="{ED4B3E42-B680-4C1D-AC6E-E6550A6BB49B}" srcOrd="0" destOrd="0" parTransId="{E3F25D4C-04B1-4FBF-9DB7-4CA23014E1A9}" sibTransId="{FC853FD2-0A8E-4B41-86D5-EBDCDEBA55F5}"/>
    <dgm:cxn modelId="{1CFD47A4-2850-4300-8754-C12317887194}" srcId="{A9762E03-F8D7-416E-B984-0D25CC677971}" destId="{AE7B981C-1E2B-4B9C-8F81-645F492231BC}" srcOrd="0" destOrd="0" parTransId="{DA6ED67A-05E9-43CB-BAB1-1370D394E001}" sibTransId="{DFD46263-F6E1-4D2B-AE3E-743244E331DB}"/>
    <dgm:cxn modelId="{1F138E18-E77A-4070-812B-A0CBB7627AF1}" srcId="{6DAA7F67-C609-43AB-9D56-A8032F4A5451}" destId="{B705F14B-F9D2-4CEC-A520-21DC6971AEF5}" srcOrd="2" destOrd="0" parTransId="{81C5B75D-68C5-4A9A-8959-2293F418CB77}" sibTransId="{CE2A238B-AD75-4A46-A070-5400AD982E2F}"/>
    <dgm:cxn modelId="{94E1CEDD-5781-4561-A9AF-E60654C90369}" srcId="{CAFEC793-8037-405B-8A90-32CE9D78AD1B}" destId="{62AC875B-28C1-42A0-AAD2-E1BD7B4512E1}" srcOrd="1" destOrd="0" parTransId="{9CBA2816-0478-46C9-B316-33C6CCB86EB5}" sibTransId="{BED8A64A-9AC7-413C-A435-6D8EB4D057E7}"/>
    <dgm:cxn modelId="{AF05B282-85FD-49A5-83E1-9044591ABAD3}" type="presParOf" srcId="{0CA1964E-6E37-4EEC-9067-B4E40908B5FC}" destId="{EBA42F86-38B6-4E47-86B6-2D840740CECE}" srcOrd="0" destOrd="0" presId="urn:microsoft.com/office/officeart/2005/8/layout/chevron2"/>
    <dgm:cxn modelId="{2A81A4A8-0170-4909-95CB-662571F071E3}" type="presParOf" srcId="{EBA42F86-38B6-4E47-86B6-2D840740CECE}" destId="{CA034B18-F23A-497C-AB74-8D65034A8478}" srcOrd="0" destOrd="0" presId="urn:microsoft.com/office/officeart/2005/8/layout/chevron2"/>
    <dgm:cxn modelId="{C6970566-A039-40D0-B7F7-720D980AB752}" type="presParOf" srcId="{EBA42F86-38B6-4E47-86B6-2D840740CECE}" destId="{5D8AB9D3-F164-43E7-AEFC-EBA15BDBF51F}" srcOrd="1" destOrd="0" presId="urn:microsoft.com/office/officeart/2005/8/layout/chevron2"/>
    <dgm:cxn modelId="{02A8BBF2-C54D-4F94-9541-E9DEFD357DA1}" type="presParOf" srcId="{0CA1964E-6E37-4EEC-9067-B4E40908B5FC}" destId="{58D71160-BA03-4301-ABC1-71F8C0825890}" srcOrd="1" destOrd="0" presId="urn:microsoft.com/office/officeart/2005/8/layout/chevron2"/>
    <dgm:cxn modelId="{71046858-CA51-4709-9C3A-C9C0145097D1}" type="presParOf" srcId="{0CA1964E-6E37-4EEC-9067-B4E40908B5FC}" destId="{E872476D-4D06-4A12-9CBC-E1C6D73257F9}" srcOrd="2" destOrd="0" presId="urn:microsoft.com/office/officeart/2005/8/layout/chevron2"/>
    <dgm:cxn modelId="{7EB4E617-8DBF-4D3D-BB2A-CD2B8C63797B}" type="presParOf" srcId="{E872476D-4D06-4A12-9CBC-E1C6D73257F9}" destId="{7E173A03-7D49-41C5-B42A-51BDD14DA5E9}" srcOrd="0" destOrd="0" presId="urn:microsoft.com/office/officeart/2005/8/layout/chevron2"/>
    <dgm:cxn modelId="{D6225754-054C-410F-ADFD-44487DC221FE}" type="presParOf" srcId="{E872476D-4D06-4A12-9CBC-E1C6D73257F9}" destId="{0EB6DA07-B6E9-4E34-A5AA-25D3CE82BE82}" srcOrd="1" destOrd="0" presId="urn:microsoft.com/office/officeart/2005/8/layout/chevron2"/>
    <dgm:cxn modelId="{E6E7041E-FAF8-4E32-9CC6-C71BE4FECFBD}" type="presParOf" srcId="{0CA1964E-6E37-4EEC-9067-B4E40908B5FC}" destId="{F92FB1BF-2BE3-4E47-94B4-AEAAB201D315}" srcOrd="3" destOrd="0" presId="urn:microsoft.com/office/officeart/2005/8/layout/chevron2"/>
    <dgm:cxn modelId="{A1385F82-FC6C-4355-ACD8-4055EF614945}" type="presParOf" srcId="{0CA1964E-6E37-4EEC-9067-B4E40908B5FC}" destId="{951D3098-A3B3-4F7E-82E5-6867ABA05DBD}" srcOrd="4" destOrd="0" presId="urn:microsoft.com/office/officeart/2005/8/layout/chevron2"/>
    <dgm:cxn modelId="{94F1A4A5-C8DF-40A8-8523-44BC0E6CC0DD}" type="presParOf" srcId="{951D3098-A3B3-4F7E-82E5-6867ABA05DBD}" destId="{280762EA-C2BD-47DC-BA1F-D025A3768ED3}" srcOrd="0" destOrd="0" presId="urn:microsoft.com/office/officeart/2005/8/layout/chevron2"/>
    <dgm:cxn modelId="{BAEB80B1-44ED-421F-A73C-27AA90EF48E2}" type="presParOf" srcId="{951D3098-A3B3-4F7E-82E5-6867ABA05DBD}" destId="{2EA90072-F453-42F0-9CA2-6E69AA45AE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76FEE-2B0B-4D01-8B55-79EDEBF1E530}">
      <dsp:nvSpPr>
        <dsp:cNvPr id="0" name=""/>
        <dsp:cNvSpPr/>
      </dsp:nvSpPr>
      <dsp:spPr>
        <a:xfrm rot="5400000">
          <a:off x="-311015" y="495743"/>
          <a:ext cx="2073434" cy="1451404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 rot="-5400000">
        <a:off x="0" y="910430"/>
        <a:ext cx="1451404" cy="622030"/>
      </dsp:txXfrm>
    </dsp:sp>
    <dsp:sp modelId="{2106C1AD-97EA-44CB-8BCF-E6C28DFA31DB}">
      <dsp:nvSpPr>
        <dsp:cNvPr id="0" name=""/>
        <dsp:cNvSpPr/>
      </dsp:nvSpPr>
      <dsp:spPr>
        <a:xfrm rot="5400000">
          <a:off x="4673432" y="-3002123"/>
          <a:ext cx="1712482" cy="81565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dirty="0" smtClean="0">
              <a:solidFill>
                <a:srgbClr val="7030A0"/>
              </a:solidFill>
              <a:latin typeface="Georgia" panose="02040502050405020303" pitchFamily="18" charset="0"/>
              <a:cs typeface="Times New Roman" pitchFamily="18" charset="0"/>
            </a:rPr>
            <a:t>создать социальную ситуацию развития для общения и взаимодействия с окружающим миром, взрослыми и сверстниками через индивидуализацию образовательной деятельности</a:t>
          </a:r>
          <a:endParaRPr lang="ru-RU" sz="2400" b="0" kern="1200" dirty="0">
            <a:solidFill>
              <a:srgbClr val="7030A0"/>
            </a:solidFill>
            <a:latin typeface="Georgia" panose="02040502050405020303" pitchFamily="18" charset="0"/>
            <a:cs typeface="Times New Roman" pitchFamily="18" charset="0"/>
          </a:endParaRPr>
        </a:p>
      </dsp:txBody>
      <dsp:txXfrm rot="-5400000">
        <a:off x="1451404" y="303501"/>
        <a:ext cx="8072942" cy="1545290"/>
      </dsp:txXfrm>
    </dsp:sp>
    <dsp:sp modelId="{0CA6EDA5-0740-486C-86F5-AEDF16F72245}">
      <dsp:nvSpPr>
        <dsp:cNvPr id="0" name=""/>
        <dsp:cNvSpPr/>
      </dsp:nvSpPr>
      <dsp:spPr>
        <a:xfrm rot="5400000">
          <a:off x="-311015" y="2396626"/>
          <a:ext cx="2073434" cy="1451404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 rot="-5400000">
        <a:off x="0" y="2811313"/>
        <a:ext cx="1451404" cy="622030"/>
      </dsp:txXfrm>
    </dsp:sp>
    <dsp:sp modelId="{64422B42-11C0-40B6-84B4-D370D5FB40B8}">
      <dsp:nvSpPr>
        <dsp:cNvPr id="0" name=""/>
        <dsp:cNvSpPr/>
      </dsp:nvSpPr>
      <dsp:spPr>
        <a:xfrm rot="5400000">
          <a:off x="4763656" y="-985640"/>
          <a:ext cx="1532034" cy="81565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7030A0"/>
              </a:solidFill>
              <a:latin typeface="Georgia" panose="02040502050405020303" pitchFamily="18" charset="0"/>
              <a:cs typeface="Times New Roman" pitchFamily="18" charset="0"/>
            </a:rPr>
            <a:t>организовать мотивирующую развивающую образовательную среду, поддержку инициативы и самостоятельности детей в разнообразных видах деятельности </a:t>
          </a:r>
          <a:endParaRPr lang="ru-RU" sz="2400" kern="1200" dirty="0">
            <a:solidFill>
              <a:srgbClr val="7030A0"/>
            </a:solidFill>
            <a:latin typeface="Georgia" panose="02040502050405020303" pitchFamily="18" charset="0"/>
          </a:endParaRPr>
        </a:p>
      </dsp:txBody>
      <dsp:txXfrm rot="-5400000">
        <a:off x="1451404" y="2401400"/>
        <a:ext cx="8081750" cy="1382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34B18-F23A-497C-AB74-8D65034A8478}">
      <dsp:nvSpPr>
        <dsp:cNvPr id="0" name=""/>
        <dsp:cNvSpPr/>
      </dsp:nvSpPr>
      <dsp:spPr>
        <a:xfrm rot="5400000">
          <a:off x="-169570" y="640234"/>
          <a:ext cx="1381060" cy="10016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0113" y="951398"/>
        <a:ext cx="1001694" cy="379366"/>
      </dsp:txXfrm>
    </dsp:sp>
    <dsp:sp modelId="{5D8AB9D3-F164-43E7-AEFC-EBA15BDBF51F}">
      <dsp:nvSpPr>
        <dsp:cNvPr id="0" name=""/>
        <dsp:cNvSpPr/>
      </dsp:nvSpPr>
      <dsp:spPr>
        <a:xfrm rot="5400000">
          <a:off x="4729352" y="-3421857"/>
          <a:ext cx="1491981" cy="8753161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66"/>
              </a:solidFill>
              <a:latin typeface="Georgia" panose="02040502050405020303" pitchFamily="18" charset="0"/>
            </a:rPr>
            <a:t>Создает условия  для свободного выбора детьми образовательной деятельности по своим интересам </a:t>
          </a:r>
          <a:endParaRPr lang="ru-RU" sz="1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66"/>
              </a:solidFill>
              <a:latin typeface="Georgia" panose="02040502050405020303" pitchFamily="18" charset="0"/>
            </a:rPr>
            <a:t>Мотивирует детей на разнообразную образовательную деятельность</a:t>
          </a:r>
          <a:endParaRPr lang="ru-RU" sz="1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rgbClr val="7030A0"/>
            </a:solidFill>
          </a:endParaRPr>
        </a:p>
      </dsp:txBody>
      <dsp:txXfrm rot="-5400000">
        <a:off x="1098763" y="281565"/>
        <a:ext cx="8680328" cy="1346315"/>
      </dsp:txXfrm>
    </dsp:sp>
    <dsp:sp modelId="{7E173A03-7D49-41C5-B42A-51BDD14DA5E9}">
      <dsp:nvSpPr>
        <dsp:cNvPr id="0" name=""/>
        <dsp:cNvSpPr/>
      </dsp:nvSpPr>
      <dsp:spPr>
        <a:xfrm rot="5400000">
          <a:off x="-82279" y="1899154"/>
          <a:ext cx="1303362" cy="945830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96487" y="2193303"/>
        <a:ext cx="945830" cy="357532"/>
      </dsp:txXfrm>
    </dsp:sp>
    <dsp:sp modelId="{0EB6DA07-B6E9-4E34-A5AA-25D3CE82BE82}">
      <dsp:nvSpPr>
        <dsp:cNvPr id="0" name=""/>
        <dsp:cNvSpPr/>
      </dsp:nvSpPr>
      <dsp:spPr>
        <a:xfrm rot="5400000">
          <a:off x="4940671" y="-2202815"/>
          <a:ext cx="1085487" cy="8737016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66"/>
              </a:solidFill>
              <a:latin typeface="Georgia" panose="02040502050405020303" pitchFamily="18" charset="0"/>
            </a:rPr>
            <a:t>Приобщает детей к научно- техническому творчеству</a:t>
          </a:r>
          <a:endParaRPr lang="ru-RU" sz="1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66"/>
              </a:solidFill>
              <a:latin typeface="Georgia" panose="02040502050405020303" pitchFamily="18" charset="0"/>
            </a:rPr>
            <a:t>Способствует развитию интеллектуальных способностей</a:t>
          </a:r>
          <a:endParaRPr lang="ru-RU" sz="1800" b="1" kern="1200" dirty="0">
            <a:solidFill>
              <a:srgbClr val="660066"/>
            </a:solidFill>
            <a:latin typeface="Georgia" panose="02040502050405020303" pitchFamily="18" charset="0"/>
          </a:endParaRPr>
        </a:p>
      </dsp:txBody>
      <dsp:txXfrm rot="-5400000">
        <a:off x="1114907" y="1675938"/>
        <a:ext cx="8684027" cy="979509"/>
      </dsp:txXfrm>
    </dsp:sp>
    <dsp:sp modelId="{280762EA-C2BD-47DC-BA1F-D025A3768ED3}">
      <dsp:nvSpPr>
        <dsp:cNvPr id="0" name=""/>
        <dsp:cNvSpPr/>
      </dsp:nvSpPr>
      <dsp:spPr>
        <a:xfrm rot="5400000">
          <a:off x="-109826" y="3201070"/>
          <a:ext cx="1374322" cy="981557"/>
        </a:xfrm>
        <a:prstGeom prst="chevron">
          <a:avLst/>
        </a:prstGeom>
        <a:solidFill>
          <a:srgbClr val="12C4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86557" y="3495467"/>
        <a:ext cx="981557" cy="392765"/>
      </dsp:txXfrm>
    </dsp:sp>
    <dsp:sp modelId="{2EA90072-F453-42F0-9CA2-6E69AA45AE9B}">
      <dsp:nvSpPr>
        <dsp:cNvPr id="0" name=""/>
        <dsp:cNvSpPr/>
      </dsp:nvSpPr>
      <dsp:spPr>
        <a:xfrm rot="5400000">
          <a:off x="4677859" y="-705303"/>
          <a:ext cx="1697313" cy="8650815"/>
        </a:xfrm>
        <a:prstGeom prst="round2SameRect">
          <a:avLst/>
        </a:prstGeom>
        <a:solidFill>
          <a:srgbClr val="D2FDFE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66"/>
              </a:solidFill>
              <a:latin typeface="Georgia" panose="02040502050405020303" pitchFamily="18" charset="0"/>
            </a:rPr>
            <a:t>Формируют  навыки коллективной работы в синтезе с индивидуализацией  образования</a:t>
          </a:r>
          <a:endParaRPr lang="ru-RU" sz="1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b="1" kern="1200" dirty="0">
            <a:solidFill>
              <a:srgbClr val="660066"/>
            </a:solidFill>
            <a:latin typeface="Georgia" panose="0204050205040502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66"/>
              </a:solidFill>
              <a:latin typeface="Georgia" panose="02040502050405020303" pitchFamily="18" charset="0"/>
            </a:rPr>
            <a:t>Создает условия для выявления одаренных детей, имеющих неординарное мышление проявляющих стремление к научно-техническому творчеству</a:t>
          </a:r>
          <a:endParaRPr lang="ru-RU" sz="1800" b="1" kern="1200" dirty="0">
            <a:solidFill>
              <a:srgbClr val="660066"/>
            </a:solidFill>
            <a:latin typeface="Georgia" panose="02040502050405020303" pitchFamily="18" charset="0"/>
          </a:endParaRPr>
        </a:p>
      </dsp:txBody>
      <dsp:txXfrm rot="-5400000">
        <a:off x="1201108" y="2854304"/>
        <a:ext cx="8567959" cy="1531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588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1192-F8FD-4089-9937-AB6D7D8E51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87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1192-F8FD-4089-9937-AB6D7D8E514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0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1192-F8FD-4089-9937-AB6D7D8E514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15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1192-F8FD-4089-9937-AB6D7D8E514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8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799" y="274646"/>
            <a:ext cx="29718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4" y="274646"/>
            <a:ext cx="8712201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7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0401" y="1600206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05601" y="1600206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6" y="27305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0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6329C-BB15-431A-8248-CE2A98DA64A5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37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4"/>
            <a:ext cx="12192000" cy="6851046"/>
          </a:xfrm>
          <a:prstGeom prst="rect">
            <a:avLst/>
          </a:prstGeom>
        </p:spPr>
      </p:pic>
      <p:sp>
        <p:nvSpPr>
          <p:cNvPr id="3" name="Заголовок 5"/>
          <p:cNvSpPr txBox="1">
            <a:spLocks/>
          </p:cNvSpPr>
          <p:nvPr/>
        </p:nvSpPr>
        <p:spPr>
          <a:xfrm>
            <a:off x="1835948" y="1808809"/>
            <a:ext cx="9124545" cy="38009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>
                <a:solidFill>
                  <a:srgbClr val="4A206A"/>
                </a:solidFill>
                <a:latin typeface="Georgia" panose="02040502050405020303" pitchFamily="18" charset="0"/>
                <a:cs typeface="Times New Roman" pitchFamily="18" charset="0"/>
              </a:rPr>
              <a:t>Современная </a:t>
            </a:r>
            <a:r>
              <a:rPr lang="ru-RU" sz="3200" b="1" dirty="0" smtClean="0">
                <a:solidFill>
                  <a:srgbClr val="4A206A"/>
                </a:solidFill>
                <a:latin typeface="Georgia" panose="02040502050405020303" pitchFamily="18" charset="0"/>
                <a:cs typeface="Times New Roman" pitchFamily="18" charset="0"/>
              </a:rPr>
              <a:t> модультека </a:t>
            </a:r>
            <a:endParaRPr lang="ru-RU" sz="3200" b="1" dirty="0">
              <a:solidFill>
                <a:srgbClr val="4A206A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4A206A"/>
                </a:solidFill>
                <a:latin typeface="Georgia" panose="02040502050405020303" pitchFamily="18" charset="0"/>
                <a:cs typeface="Times New Roman" pitchFamily="18" charset="0"/>
              </a:rPr>
              <a:t>в индивидуализации образовательной деятельности  </a:t>
            </a:r>
          </a:p>
          <a:p>
            <a:r>
              <a:rPr lang="ru-RU" sz="3200" b="1" dirty="0">
                <a:solidFill>
                  <a:srgbClr val="4A206A"/>
                </a:solidFill>
                <a:latin typeface="Georgia" panose="02040502050405020303" pitchFamily="18" charset="0"/>
                <a:cs typeface="Times New Roman" pitchFamily="18" charset="0"/>
              </a:rPr>
              <a:t>старших дошкольников </a:t>
            </a:r>
            <a:endParaRPr lang="ru-RU" sz="3200" b="1" dirty="0" smtClean="0">
              <a:solidFill>
                <a:srgbClr val="4A206A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4A206A"/>
                </a:solidFill>
                <a:latin typeface="Georgia" panose="02040502050405020303" pitchFamily="18" charset="0"/>
                <a:cs typeface="Times New Roman" pitchFamily="18" charset="0"/>
              </a:rPr>
              <a:t>с </a:t>
            </a:r>
            <a:r>
              <a:rPr lang="ru-RU" sz="3200" b="1" dirty="0">
                <a:solidFill>
                  <a:srgbClr val="4A206A"/>
                </a:solidFill>
                <a:latin typeface="Georgia" panose="02040502050405020303" pitchFamily="18" charset="0"/>
                <a:cs typeface="Times New Roman" pitchFamily="18" charset="0"/>
              </a:rPr>
              <a:t>ОВЗ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0911" y="1272434"/>
            <a:ext cx="669461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Georgia" panose="02040502050405020303" pitchFamily="18" charset="0"/>
              </a:rPr>
              <a:t>Муниципальное автономное дошкольное образовательное </a:t>
            </a:r>
            <a:r>
              <a:rPr lang="ru-RU" dirty="0" smtClean="0">
                <a:solidFill>
                  <a:srgbClr val="000099"/>
                </a:solidFill>
                <a:latin typeface="Georgia" panose="02040502050405020303" pitchFamily="18" charset="0"/>
              </a:rPr>
              <a:t>учреждение  детский </a:t>
            </a:r>
            <a:r>
              <a:rPr lang="ru-RU" dirty="0">
                <a:solidFill>
                  <a:srgbClr val="000099"/>
                </a:solidFill>
                <a:latin typeface="Georgia" panose="02040502050405020303" pitchFamily="18" charset="0"/>
              </a:rPr>
              <a:t>сад № 18 «Росинка»  </a:t>
            </a:r>
            <a:r>
              <a:rPr lang="ru-RU" dirty="0" err="1">
                <a:solidFill>
                  <a:srgbClr val="000099"/>
                </a:solidFill>
                <a:latin typeface="Georgia" panose="02040502050405020303" pitchFamily="18" charset="0"/>
              </a:rPr>
              <a:t>г.о.г</a:t>
            </a:r>
            <a:r>
              <a:rPr lang="ru-RU" dirty="0">
                <a:solidFill>
                  <a:srgbClr val="000099"/>
                </a:solidFill>
                <a:latin typeface="Georgia" panose="02040502050405020303" pitchFamily="18" charset="0"/>
              </a:rPr>
              <a:t>. Бор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3934" y="5148060"/>
            <a:ext cx="617873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u="sng" dirty="0" smtClean="0">
                <a:solidFill>
                  <a:srgbClr val="4A206A"/>
                </a:solidFill>
                <a:latin typeface="Georgia" panose="02040502050405020303" pitchFamily="18" charset="0"/>
              </a:rPr>
              <a:t>Воспитатели</a:t>
            </a:r>
            <a:r>
              <a:rPr lang="ru-RU" dirty="0" smtClean="0">
                <a:solidFill>
                  <a:srgbClr val="4A206A"/>
                </a:solidFill>
                <a:latin typeface="Georgia" panose="02040502050405020303" pitchFamily="18" charset="0"/>
              </a:rPr>
              <a:t>: </a:t>
            </a:r>
          </a:p>
          <a:p>
            <a:pPr algn="r"/>
            <a:r>
              <a:rPr lang="ru-RU" dirty="0" smtClean="0">
                <a:solidFill>
                  <a:srgbClr val="4A206A"/>
                </a:solidFill>
                <a:latin typeface="Georgia" panose="02040502050405020303" pitchFamily="18" charset="0"/>
              </a:rPr>
              <a:t>Князева </a:t>
            </a:r>
            <a:r>
              <a:rPr lang="ru-RU" dirty="0">
                <a:solidFill>
                  <a:srgbClr val="4A206A"/>
                </a:solidFill>
                <a:latin typeface="Georgia" panose="02040502050405020303" pitchFamily="18" charset="0"/>
              </a:rPr>
              <a:t>Елена </a:t>
            </a:r>
            <a:r>
              <a:rPr lang="ru-RU" dirty="0" smtClean="0">
                <a:solidFill>
                  <a:srgbClr val="4A206A"/>
                </a:solidFill>
                <a:latin typeface="Georgia" panose="02040502050405020303" pitchFamily="18" charset="0"/>
              </a:rPr>
              <a:t>Владимировна</a:t>
            </a:r>
          </a:p>
          <a:p>
            <a:pPr algn="r"/>
            <a:r>
              <a:rPr lang="ru-RU" dirty="0" smtClean="0">
                <a:solidFill>
                  <a:srgbClr val="4A206A"/>
                </a:solidFill>
                <a:latin typeface="Georgia" panose="02040502050405020303" pitchFamily="18" charset="0"/>
              </a:rPr>
              <a:t>Двинских Елена Александровна</a:t>
            </a:r>
            <a:endParaRPr lang="ru-RU" dirty="0">
              <a:solidFill>
                <a:srgbClr val="4A206A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23" y="365345"/>
            <a:ext cx="1123251" cy="11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26" y="0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425759" y="101871"/>
            <a:ext cx="5529943" cy="642888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Центр настольных игр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863" y="1538561"/>
            <a:ext cx="165542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Развивающие  игры </a:t>
            </a:r>
            <a:r>
              <a:rPr lang="ru-RU" sz="1600" dirty="0" err="1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Б.Никитина</a:t>
            </a:r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278" y="3991810"/>
            <a:ext cx="2976015" cy="223201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r="12394" b="13523"/>
          <a:stretch/>
        </p:blipFill>
        <p:spPr>
          <a:xfrm>
            <a:off x="1946285" y="1319456"/>
            <a:ext cx="3329319" cy="2011037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7"/>
          <a:stretch/>
        </p:blipFill>
        <p:spPr>
          <a:xfrm rot="5400000">
            <a:off x="4889241" y="4107237"/>
            <a:ext cx="2059428" cy="201869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57" y="1114124"/>
            <a:ext cx="3178146" cy="238360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473" r="13450" b="8765"/>
          <a:stretch/>
        </p:blipFill>
        <p:spPr bwMode="auto">
          <a:xfrm>
            <a:off x="9193904" y="992763"/>
            <a:ext cx="1994692" cy="275359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0729" y="3653475"/>
            <a:ext cx="4416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Игры В.В. </a:t>
            </a:r>
            <a:r>
              <a:rPr lang="ru-RU" sz="1600" dirty="0" err="1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Дж. </a:t>
            </a:r>
            <a:r>
              <a:rPr lang="ru-RU" sz="1600" dirty="0" err="1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Кюизенейра</a:t>
            </a:r>
            <a:endParaRPr lang="ru-RU" sz="1600" dirty="0">
              <a:solidFill>
                <a:srgbClr val="4A206A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64" y="4069336"/>
            <a:ext cx="2769280" cy="207696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1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" y="0"/>
            <a:ext cx="12192000" cy="6851046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510115" y="-29045"/>
            <a:ext cx="6477243" cy="834617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09393" y="100490"/>
            <a:ext cx="714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Модуль «Робототехника»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69" y="4336026"/>
            <a:ext cx="2991390" cy="225945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33" y="1015970"/>
            <a:ext cx="3330080" cy="2552024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9" y="1015970"/>
            <a:ext cx="3212737" cy="2409553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25" y="3778392"/>
            <a:ext cx="3173162" cy="237987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/>
          <a:stretch/>
        </p:blipFill>
        <p:spPr>
          <a:xfrm rot="5400000">
            <a:off x="744934" y="1714248"/>
            <a:ext cx="2561185" cy="217124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446055" y="4388535"/>
            <a:ext cx="2294051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</a:rPr>
              <a:t>Дети самостоятельно   разрабатывают алгоритмы движения   пчел  </a:t>
            </a:r>
          </a:p>
        </p:txBody>
      </p:sp>
    </p:spTree>
    <p:extLst>
      <p:ext uri="{BB962C8B-B14F-4D97-AF65-F5344CB8AC3E}">
        <p14:creationId xmlns:p14="http://schemas.microsoft.com/office/powerpoint/2010/main" val="32734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971319" y="71978"/>
            <a:ext cx="5529943" cy="59178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Центр грамотности и письма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1" b="12879"/>
          <a:stretch/>
        </p:blipFill>
        <p:spPr>
          <a:xfrm>
            <a:off x="1041526" y="1335982"/>
            <a:ext cx="3767909" cy="5032258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6045" y="3760322"/>
            <a:ext cx="2350315" cy="228226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5933" y="3696532"/>
            <a:ext cx="2651087" cy="210907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2377" y="1115077"/>
            <a:ext cx="2647409" cy="228572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6062" r="9565" b="11589"/>
          <a:stretch/>
        </p:blipFill>
        <p:spPr bwMode="auto">
          <a:xfrm>
            <a:off x="8036479" y="969037"/>
            <a:ext cx="3011163" cy="227251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6"/>
            <a:ext cx="12192000" cy="6851046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789844" y="222467"/>
            <a:ext cx="5796745" cy="83461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51579" y="399469"/>
            <a:ext cx="5535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Модуль «</a:t>
            </a:r>
            <a:r>
              <a:rPr lang="ru-RU" sz="2400" b="1" i="1" dirty="0" err="1" smtClean="0">
                <a:solidFill>
                  <a:srgbClr val="660066"/>
                </a:solidFill>
                <a:latin typeface="Georgia" pitchFamily="18" charset="0"/>
              </a:rPr>
              <a:t>Мультстудия</a:t>
            </a:r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»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10" name="Picture 6" descr="C:\Users\Елена Гвинских\Downloads\20211108_133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0739" y="1426351"/>
            <a:ext cx="2218241" cy="183283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54" y="3768423"/>
            <a:ext cx="2311967" cy="3082623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76" y="1233648"/>
            <a:ext cx="3098683" cy="2324012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3920" y="2327664"/>
            <a:ext cx="3295825" cy="247186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79" y="3872227"/>
            <a:ext cx="3008462" cy="2256347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677910" y="1362937"/>
            <a:ext cx="258985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</a:rPr>
              <a:t>Предметная анимация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709" y="4415626"/>
            <a:ext cx="137119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</a:rPr>
              <a:t>Песочная анимация</a:t>
            </a:r>
          </a:p>
        </p:txBody>
      </p:sp>
    </p:spTree>
    <p:extLst>
      <p:ext uri="{BB962C8B-B14F-4D97-AF65-F5344CB8AC3E}">
        <p14:creationId xmlns:p14="http://schemas.microsoft.com/office/powerpoint/2010/main" val="12246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4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20887" y="0"/>
            <a:ext cx="7110548" cy="83461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Центр </a:t>
            </a:r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изобразительного искусства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29" y="2603263"/>
            <a:ext cx="2238380" cy="2984507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79" y="1059735"/>
            <a:ext cx="3163656" cy="2372742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3253" y="4127307"/>
            <a:ext cx="2447010" cy="183525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5" y="4095516"/>
            <a:ext cx="3583702" cy="2644496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280" y="1531553"/>
            <a:ext cx="2645433" cy="198407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757" y="1662880"/>
            <a:ext cx="2495345" cy="187150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904388" y="4728910"/>
            <a:ext cx="20795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Технология «</a:t>
            </a:r>
            <a:r>
              <a:rPr lang="ru-RU" sz="1600" dirty="0" err="1">
                <a:solidFill>
                  <a:srgbClr val="660066"/>
                </a:solidFill>
                <a:latin typeface="Georgia" panose="02040502050405020303" pitchFamily="18" charset="0"/>
              </a:rPr>
              <a:t>акварисование</a:t>
            </a: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903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4"/>
            <a:ext cx="12192000" cy="6851046"/>
          </a:xfrm>
          <a:prstGeom prst="rect">
            <a:avLst/>
          </a:prstGeom>
        </p:spPr>
      </p:pic>
      <p:pic>
        <p:nvPicPr>
          <p:cNvPr id="10243" name="Picture 3" descr="C:\Users\Елена Гвинских\Downloads\20211108_133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31" y="1314995"/>
            <a:ext cx="4132473" cy="243579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687097" y="221226"/>
            <a:ext cx="7315200" cy="826594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rgbClr val="660066"/>
              </a:solidFill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Модуль «Экспериментирование с живой и неживой природой»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ru-RU" sz="2000" dirty="0">
              <a:solidFill>
                <a:srgbClr val="66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462" y="4216477"/>
            <a:ext cx="2823974" cy="211798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475" y="4271680"/>
            <a:ext cx="2818181" cy="2113636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6"/>
          <a:stretch/>
        </p:blipFill>
        <p:spPr>
          <a:xfrm>
            <a:off x="6367018" y="4130655"/>
            <a:ext cx="4354392" cy="211509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20232"/>
          <a:stretch/>
        </p:blipFill>
        <p:spPr>
          <a:xfrm>
            <a:off x="7223922" y="1314995"/>
            <a:ext cx="3497488" cy="254848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4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598606" y="105481"/>
            <a:ext cx="7625806" cy="83461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Модуль «</a:t>
            </a:r>
            <a:r>
              <a:rPr lang="en-US" sz="2400" b="1" i="1" dirty="0" smtClean="0">
                <a:solidFill>
                  <a:srgbClr val="660066"/>
                </a:solidFill>
                <a:latin typeface="Georgia" pitchFamily="18" charset="0"/>
              </a:rPr>
              <a:t>LEGO</a:t>
            </a:r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-конструирования»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b="13810"/>
          <a:stretch/>
        </p:blipFill>
        <p:spPr>
          <a:xfrm>
            <a:off x="3281570" y="1398905"/>
            <a:ext cx="2783330" cy="2839832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0"/>
          <a:stretch/>
        </p:blipFill>
        <p:spPr>
          <a:xfrm>
            <a:off x="3185831" y="4551043"/>
            <a:ext cx="2373600" cy="191633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4103" r="8343"/>
          <a:stretch/>
        </p:blipFill>
        <p:spPr>
          <a:xfrm rot="5400000">
            <a:off x="8128845" y="1743038"/>
            <a:ext cx="3589296" cy="290103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5" t="19468" b="12663"/>
          <a:stretch/>
        </p:blipFill>
        <p:spPr>
          <a:xfrm>
            <a:off x="858744" y="2306127"/>
            <a:ext cx="2052391" cy="284960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6153" y="3386673"/>
            <a:ext cx="2593187" cy="194489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5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834581" y="192290"/>
            <a:ext cx="7492180" cy="90628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34581" y="191777"/>
            <a:ext cx="7742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Постоянные стенды по индивидуализации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8516" y="3695712"/>
            <a:ext cx="2926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Стенд «Доска выбора</a:t>
            </a:r>
            <a:r>
              <a:rPr lang="ru-RU" sz="2000" b="1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146" name="Picture 2" descr="C:\Users\Елена Гвинских\Downloads\20220209_1134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9" r="3858" b="8390"/>
          <a:stretch/>
        </p:blipFill>
        <p:spPr bwMode="auto">
          <a:xfrm>
            <a:off x="1349809" y="4129613"/>
            <a:ext cx="4313572" cy="250257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 Гвинских\Desktop\ФОТО\20210923_0734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6673"/>
          <a:stretch/>
        </p:blipFill>
        <p:spPr bwMode="auto">
          <a:xfrm>
            <a:off x="6423452" y="1207345"/>
            <a:ext cx="3780410" cy="2454576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42619" y="1273713"/>
            <a:ext cx="151508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Стенд </a:t>
            </a:r>
            <a:endParaRPr lang="ru-RU" sz="1600" dirty="0" smtClean="0">
              <a:solidFill>
                <a:srgbClr val="4A206A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Мое </a:t>
            </a:r>
            <a:r>
              <a:rPr lang="ru-RU" sz="1600" dirty="0" smtClean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настроение»</a:t>
            </a:r>
            <a:endParaRPr lang="ru-RU" sz="1600" dirty="0">
              <a:solidFill>
                <a:srgbClr val="4A206A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6" y="1641331"/>
            <a:ext cx="5296711" cy="202059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8782" y="1226981"/>
            <a:ext cx="372408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Стенд   «Здравствуйте, я пришел»</a:t>
            </a:r>
          </a:p>
        </p:txBody>
      </p:sp>
      <p:pic>
        <p:nvPicPr>
          <p:cNvPr id="15" name="Picture 2" descr="C:\Users\Елена Гвинских\Downloads\20220209_1135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50" y="3861983"/>
            <a:ext cx="3148454" cy="236134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10800000" flipV="1">
            <a:off x="9851922" y="4397025"/>
            <a:ext cx="200577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Стенд «Звезда дня. Звезда недели</a:t>
            </a:r>
            <a:r>
              <a:rPr lang="ru-RU" sz="1600" dirty="0" smtClean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Звезда месяца»</a:t>
            </a:r>
          </a:p>
        </p:txBody>
      </p:sp>
    </p:spTree>
    <p:extLst>
      <p:ext uri="{BB962C8B-B14F-4D97-AF65-F5344CB8AC3E}">
        <p14:creationId xmlns:p14="http://schemas.microsoft.com/office/powerpoint/2010/main" val="38977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881786" y="127786"/>
            <a:ext cx="7251887" cy="990663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90257" y="188159"/>
            <a:ext cx="7243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Развитие творческих способностей</a:t>
            </a:r>
          </a:p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Поддержка увлечений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26126" y="6427618"/>
            <a:ext cx="2480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A206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Стена</a:t>
            </a:r>
            <a:r>
              <a:rPr lang="ru-RU" sz="16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16245" y="6433913"/>
            <a:ext cx="1220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</a:t>
            </a:r>
          </a:p>
        </p:txBody>
      </p:sp>
      <p:pic>
        <p:nvPicPr>
          <p:cNvPr id="2" name="Picture 2" descr="C:\Users\Елена Гвинских\Desktop\ФОТО\20220216_143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25" y="1342047"/>
            <a:ext cx="1969695" cy="1843788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 Гвинских\Desktop\ФОТО\20220216_1428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11134"/>
          <a:stretch/>
        </p:blipFill>
        <p:spPr bwMode="auto">
          <a:xfrm>
            <a:off x="6361104" y="3740096"/>
            <a:ext cx="4128215" cy="2352164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 Гвинских\Desktop\ФОТО\20220216_1429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12" y="1371098"/>
            <a:ext cx="1938661" cy="1814737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 Гвинских\Downloads\20220216_1421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5169" r="12467"/>
          <a:stretch/>
        </p:blipFill>
        <p:spPr bwMode="auto">
          <a:xfrm>
            <a:off x="1026403" y="3740096"/>
            <a:ext cx="4495169" cy="2464297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 Гвинских\Downloads\20220216_14254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/>
          <a:stretch/>
        </p:blipFill>
        <p:spPr bwMode="auto">
          <a:xfrm>
            <a:off x="1829607" y="1433471"/>
            <a:ext cx="4104358" cy="189230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5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4"/>
            <a:ext cx="12192000" cy="6851046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95775283"/>
              </p:ext>
            </p:extLst>
          </p:nvPr>
        </p:nvGraphicFramePr>
        <p:xfrm>
          <a:off x="2794000" y="1227667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45400270"/>
              </p:ext>
            </p:extLst>
          </p:nvPr>
        </p:nvGraphicFramePr>
        <p:xfrm>
          <a:off x="1179871" y="1460091"/>
          <a:ext cx="9851924" cy="446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90909" y="200003"/>
            <a:ext cx="5914102" cy="83461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Georgia" panose="02040502050405020303" pitchFamily="18" charset="0"/>
              </a:rPr>
              <a:t>Современная </a:t>
            </a:r>
            <a:r>
              <a:rPr lang="ru-RU" sz="2400" b="1" dirty="0" err="1" smtClean="0">
                <a:solidFill>
                  <a:srgbClr val="660066"/>
                </a:solidFill>
                <a:latin typeface="Georgia" panose="02040502050405020303" pitchFamily="18" charset="0"/>
              </a:rPr>
              <a:t>модультека</a:t>
            </a:r>
            <a:endParaRPr lang="ru-RU" sz="2400" b="1" dirty="0">
              <a:solidFill>
                <a:srgbClr val="660066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3672348" y="111154"/>
            <a:ext cx="7356528" cy="915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>
                <a:solidFill>
                  <a:srgbClr val="660066"/>
                </a:solidFill>
                <a:latin typeface="Georgia" pitchFamily="18" charset="0"/>
              </a:rPr>
              <a:t> ФГОС  ДО об индивидуализации детей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14696" r="77172" b="4456"/>
          <a:stretch/>
        </p:blipFill>
        <p:spPr bwMode="auto">
          <a:xfrm>
            <a:off x="1209369" y="1279081"/>
            <a:ext cx="2462980" cy="52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34443" y="1279081"/>
            <a:ext cx="7403828" cy="914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660066"/>
                </a:solidFill>
                <a:latin typeface="Georgia" panose="02040502050405020303" pitchFamily="18" charset="0"/>
              </a:rPr>
              <a:t>1.2.1)Поддержка разнообразия детства; сохранение уникальности и </a:t>
            </a:r>
            <a:r>
              <a:rPr lang="ru-RU" dirty="0" err="1">
                <a:solidFill>
                  <a:srgbClr val="660066"/>
                </a:solidFill>
                <a:latin typeface="Georgia" panose="02040502050405020303" pitchFamily="18" charset="0"/>
              </a:rPr>
              <a:t>самоценности</a:t>
            </a:r>
            <a:r>
              <a:rPr lang="ru-RU" dirty="0">
                <a:solidFill>
                  <a:srgbClr val="660066"/>
                </a:solidFill>
                <a:latin typeface="Georgia" panose="02040502050405020303" pitchFamily="18" charset="0"/>
              </a:rPr>
              <a:t> детства как важного этапа в  в общем развитии человека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78481" y="2350286"/>
            <a:ext cx="7359790" cy="10466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660066"/>
                </a:solidFill>
                <a:latin typeface="Georgia" panose="02040502050405020303" pitchFamily="18" charset="0"/>
              </a:rPr>
              <a:t>1.3.1) Индивидуальные потребности ребенка, связанные с его жизненной ситуацией и состоянием здоровья, определяющие особые  условия получения им образования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34443" y="3574536"/>
            <a:ext cx="7403828" cy="1149752"/>
          </a:xfrm>
          <a:prstGeom prst="rect">
            <a:avLst/>
          </a:prstGeom>
          <a:solidFill>
            <a:srgbClr val="D2F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660066"/>
                </a:solidFill>
                <a:latin typeface="Georgia" panose="02040502050405020303" pitchFamily="18" charset="0"/>
              </a:rPr>
              <a:t>1.4.2) Построение образовательной деятельности на основе индивидуальных  особенностей  каждого ребенка, при котором  сам ребенок становится активным в выборе содержания своего образования (индивидуализация дошкольного образования)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78481" y="4873301"/>
            <a:ext cx="7359790" cy="12658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660066"/>
                </a:solidFill>
                <a:latin typeface="Georgia" panose="02040502050405020303" pitchFamily="18" charset="0"/>
              </a:rPr>
              <a:t>3.2.5) Поддержка  индивидуальности и инициативы детей через создание условий для свободного  выбора  детьми деятельности, участников  совместной деятельности; поддержку   детской инициативы и самостоятельности в разных видах деятельности</a:t>
            </a:r>
            <a:r>
              <a:rPr lang="ru-RU" b="1" dirty="0">
                <a:solidFill>
                  <a:srgbClr val="66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3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" y="31831"/>
            <a:ext cx="12192000" cy="6851046"/>
          </a:xfrm>
          <a:prstGeom prst="rect">
            <a:avLst/>
          </a:prstGeom>
        </p:spPr>
      </p:pic>
      <p:sp>
        <p:nvSpPr>
          <p:cNvPr id="3" name="Заголовок 5"/>
          <p:cNvSpPr txBox="1">
            <a:spLocks/>
          </p:cNvSpPr>
          <p:nvPr/>
        </p:nvSpPr>
        <p:spPr>
          <a:xfrm>
            <a:off x="1835948" y="1808809"/>
            <a:ext cx="9124545" cy="38009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3200" b="1" dirty="0">
              <a:solidFill>
                <a:srgbClr val="4A206A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0357" y="1340528"/>
            <a:ext cx="7363839" cy="438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99"/>
                </a:solidFill>
                <a:latin typeface="Georgia" panose="02040502050405020303" pitchFamily="18" charset="0"/>
              </a:rPr>
              <a:t>Муниципальное автономное дошкольное образовательное </a:t>
            </a:r>
            <a:r>
              <a:rPr lang="ru-RU" b="1" dirty="0" smtClean="0">
                <a:solidFill>
                  <a:srgbClr val="000099"/>
                </a:solidFill>
                <a:latin typeface="Georgia" panose="02040502050405020303" pitchFamily="18" charset="0"/>
              </a:rPr>
              <a:t>учреждение  детский </a:t>
            </a:r>
            <a:r>
              <a:rPr lang="ru-RU" b="1" dirty="0">
                <a:solidFill>
                  <a:srgbClr val="000099"/>
                </a:solidFill>
                <a:latin typeface="Georgia" panose="02040502050405020303" pitchFamily="18" charset="0"/>
              </a:rPr>
              <a:t>сад № 18 «Росинка»  </a:t>
            </a:r>
            <a:r>
              <a:rPr lang="ru-RU" b="1" dirty="0" err="1">
                <a:solidFill>
                  <a:srgbClr val="000099"/>
                </a:solidFill>
                <a:latin typeface="Georgia" panose="02040502050405020303" pitchFamily="18" charset="0"/>
              </a:rPr>
              <a:t>г.о.г</a:t>
            </a:r>
            <a:r>
              <a:rPr lang="ru-RU" b="1" dirty="0">
                <a:solidFill>
                  <a:srgbClr val="000099"/>
                </a:solidFill>
                <a:latin typeface="Georgia" panose="02040502050405020303" pitchFamily="18" charset="0"/>
              </a:rPr>
              <a:t>. </a:t>
            </a:r>
            <a:r>
              <a:rPr lang="ru-RU" b="1" dirty="0" smtClean="0">
                <a:solidFill>
                  <a:srgbClr val="000099"/>
                </a:solidFill>
                <a:latin typeface="Georgia" panose="02040502050405020303" pitchFamily="18" charset="0"/>
              </a:rPr>
              <a:t>Бор</a:t>
            </a:r>
          </a:p>
          <a:p>
            <a:pPr algn="just"/>
            <a:endParaRPr lang="ru-RU" b="1" dirty="0">
              <a:solidFill>
                <a:srgbClr val="000099"/>
              </a:solidFill>
              <a:latin typeface="Georgia" panose="020405020504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Адрес :  606440. Нижегородская область, </a:t>
            </a:r>
            <a:r>
              <a:rPr lang="ru-RU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г.о.г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. Бор , </a:t>
            </a:r>
            <a:r>
              <a:rPr lang="ru-RU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ул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 Гастелло, д.3 А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Заведующий: </a:t>
            </a:r>
            <a:r>
              <a:rPr lang="ru-RU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Чанаева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 Валентина Михайловна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Телефон:  8 (831 59) 2-13-56;  8 ( 831 59)  9-24-55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Электронная почта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(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e-mail 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):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rosinkabor.ru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Официальный сайт: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http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//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rosinka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- bor.ru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000099"/>
              </a:solidFill>
              <a:latin typeface="Georgia" panose="02040502050405020303" pitchFamily="18" charset="0"/>
            </a:endParaRPr>
          </a:p>
          <a:p>
            <a:pPr algn="just"/>
            <a:endParaRPr lang="ru-RU" b="1" dirty="0">
              <a:solidFill>
                <a:srgbClr val="000099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1" y="1052762"/>
            <a:ext cx="1512093" cy="151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4" y="17447"/>
            <a:ext cx="12192000" cy="685104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72347" y="95547"/>
            <a:ext cx="7100030" cy="9416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Инновационные понятия ФГОС ДО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700222" y="1919781"/>
            <a:ext cx="5388125" cy="2269323"/>
          </a:xfrm>
          <a:prstGeom prst="downArrow">
            <a:avLst>
              <a:gd name="adj1" fmla="val 76016"/>
              <a:gd name="adj2" fmla="val 2835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885939" y="1888651"/>
            <a:ext cx="5584498" cy="2373386"/>
          </a:xfrm>
          <a:prstGeom prst="downArrow">
            <a:avLst>
              <a:gd name="adj1" fmla="val 76016"/>
              <a:gd name="adj2" fmla="val 2818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1731263" y="1185849"/>
            <a:ext cx="3207224" cy="6173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solidFill>
                  <a:srgbClr val="660066"/>
                </a:solidFill>
                <a:latin typeface="Georgia" pitchFamily="18" charset="0"/>
                <a:cs typeface="Times New Roman" pitchFamily="18" charset="0"/>
              </a:rPr>
              <a:t>Позитивная </a:t>
            </a:r>
          </a:p>
          <a:p>
            <a:r>
              <a:rPr lang="ru-RU" sz="2000" b="1" dirty="0">
                <a:solidFill>
                  <a:srgbClr val="660066"/>
                </a:solidFill>
                <a:latin typeface="Georgia" pitchFamily="18" charset="0"/>
                <a:cs typeface="Times New Roman" pitchFamily="18" charset="0"/>
              </a:rPr>
              <a:t>социализация</a:t>
            </a:r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6506571" y="1223927"/>
            <a:ext cx="4080681" cy="5091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solidFill>
                  <a:srgbClr val="660066"/>
                </a:solidFill>
                <a:latin typeface="Georgia" pitchFamily="18" charset="0"/>
                <a:cs typeface="Times New Roman" pitchFamily="18" charset="0"/>
              </a:rPr>
              <a:t>Индивидуализация развития</a:t>
            </a: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1637071" y="1578078"/>
            <a:ext cx="3890526" cy="32133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Адаптация личности к обществу путем усвоения социального опыта, ценностей, норм жизни. 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Формирование установок, присущих, как обществу, так и отдельным </a:t>
            </a:r>
            <a:r>
              <a:rPr lang="ru-RU" sz="16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группам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660066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660066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5"/>
          <p:cNvSpPr txBox="1">
            <a:spLocks/>
          </p:cNvSpPr>
          <p:nvPr/>
        </p:nvSpPr>
        <p:spPr>
          <a:xfrm>
            <a:off x="6692874" y="2331167"/>
            <a:ext cx="4079503" cy="19308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Формирование </a:t>
            </a: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собственной </a:t>
            </a:r>
          </a:p>
          <a:p>
            <a:pPr algn="l"/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позиции личности.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Формирование неповторимой </a:t>
            </a:r>
          </a:p>
          <a:p>
            <a:pPr algn="l"/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индивидуальности личности.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Процесс саморазвития и самореализации.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Осознание своего </a:t>
            </a:r>
            <a:r>
              <a:rPr lang="ru-RU" sz="16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социального «Я»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ашивка 10"/>
          <p:cNvSpPr/>
          <p:nvPr/>
        </p:nvSpPr>
        <p:spPr>
          <a:xfrm rot="5400000">
            <a:off x="2700547" y="2686892"/>
            <a:ext cx="1481469" cy="3849329"/>
          </a:xfrm>
          <a:prstGeom prst="chevron">
            <a:avLst>
              <a:gd name="adj" fmla="val 3045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 rot="5400000">
            <a:off x="7998958" y="2685549"/>
            <a:ext cx="1417246" cy="3982898"/>
          </a:xfrm>
          <a:prstGeom prst="chevron">
            <a:avLst>
              <a:gd name="adj" fmla="val 2907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Заголовок 5"/>
          <p:cNvSpPr txBox="1">
            <a:spLocks/>
          </p:cNvSpPr>
          <p:nvPr/>
        </p:nvSpPr>
        <p:spPr>
          <a:xfrm>
            <a:off x="1732787" y="4085302"/>
            <a:ext cx="3455092" cy="12355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Специально организованная среда для социального развития ребенка</a:t>
            </a:r>
          </a:p>
        </p:txBody>
      </p:sp>
      <p:sp>
        <p:nvSpPr>
          <p:cNvPr id="22" name="Заголовок 5"/>
          <p:cNvSpPr txBox="1">
            <a:spLocks/>
          </p:cNvSpPr>
          <p:nvPr/>
        </p:nvSpPr>
        <p:spPr>
          <a:xfrm>
            <a:off x="6716132" y="4202063"/>
            <a:ext cx="3871120" cy="6741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b="1" dirty="0">
              <a:solidFill>
                <a:srgbClr val="660066"/>
              </a:solidFill>
            </a:endParaRPr>
          </a:p>
          <a:p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Специально организованная </a:t>
            </a:r>
          </a:p>
          <a:p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образовательная среда для </a:t>
            </a:r>
          </a:p>
          <a:p>
            <a:r>
              <a:rPr lang="ru-RU" sz="1600" dirty="0">
                <a:solidFill>
                  <a:srgbClr val="660066"/>
                </a:solidFill>
                <a:latin typeface="Georgia" panose="02040502050405020303" pitchFamily="18" charset="0"/>
              </a:rPr>
              <a:t>личностного развития ребенка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75540" y="5500897"/>
            <a:ext cx="5825613" cy="6010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Гармонизация  процессов </a:t>
            </a:r>
          </a:p>
          <a:p>
            <a:pPr algn="ctr"/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Социализации и индивидуализации ребенка</a:t>
            </a:r>
          </a:p>
        </p:txBody>
      </p:sp>
      <p:sp>
        <p:nvSpPr>
          <p:cNvPr id="18" name="Выгнутая влево стрелка 17"/>
          <p:cNvSpPr/>
          <p:nvPr/>
        </p:nvSpPr>
        <p:spPr>
          <a:xfrm rot="20406819">
            <a:off x="1046224" y="3979783"/>
            <a:ext cx="1083091" cy="2523765"/>
          </a:xfrm>
          <a:prstGeom prst="curvedRightArrow">
            <a:avLst/>
          </a:prstGeom>
          <a:solidFill>
            <a:srgbClr val="66CCFF"/>
          </a:solidFill>
          <a:ln>
            <a:solidFill>
              <a:srgbClr val="66006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1465702">
            <a:off x="10123041" y="3907599"/>
            <a:ext cx="1143949" cy="2379677"/>
          </a:xfrm>
          <a:prstGeom prst="curvedRightArrow">
            <a:avLst/>
          </a:prstGeom>
          <a:solidFill>
            <a:srgbClr val="66CCFF"/>
          </a:solidFill>
          <a:ln>
            <a:solidFill>
              <a:srgbClr val="66006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6"/>
            <a:ext cx="12192000" cy="685104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713766" y="122830"/>
            <a:ext cx="7568750" cy="9416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Проблемы</a:t>
            </a:r>
          </a:p>
          <a:p>
            <a:pPr algn="ctr"/>
            <a:r>
              <a:rPr lang="ru-RU" sz="2400" b="1" i="1" dirty="0">
                <a:solidFill>
                  <a:srgbClr val="660066"/>
                </a:solidFill>
                <a:latin typeface="Georgia" pitchFamily="18" charset="0"/>
              </a:rPr>
              <a:t> социализации современного дошкольника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65113" y="1267569"/>
            <a:ext cx="3060509" cy="10099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Сужение объема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«живого» общения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с родителями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154" y="2480547"/>
            <a:ext cx="2393376" cy="6801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Изолированность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ребенка в семье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4578" y="3429000"/>
            <a:ext cx="2135035" cy="8037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Не могут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самостоятельно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занять себя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76524" y="4630249"/>
            <a:ext cx="2593074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Перенасыщение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элементами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культуры взрослых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93308" y="5333958"/>
            <a:ext cx="2606333" cy="7574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Меньше совместных игр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96331" y="1307809"/>
            <a:ext cx="3050274" cy="70968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Ограничение общения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со сверстникам</a:t>
            </a:r>
            <a:r>
              <a:rPr lang="ru-RU" dirty="0">
                <a:solidFill>
                  <a:srgbClr val="4A206A"/>
                </a:solidFill>
                <a:latin typeface="Georgia" pitchFamily="18" charset="0"/>
              </a:rPr>
              <a:t>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33808" y="2203044"/>
            <a:ext cx="2797791" cy="6175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Рост «экранной»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зависимос</a:t>
            </a:r>
            <a:r>
              <a:rPr lang="ru-RU" dirty="0">
                <a:solidFill>
                  <a:srgbClr val="4A206A"/>
                </a:solidFill>
                <a:latin typeface="Georgia" pitchFamily="18" charset="0"/>
              </a:rPr>
              <a:t>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82650" y="3099200"/>
            <a:ext cx="2538484" cy="10076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Уход детской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дворовой культуры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81320" y="4377766"/>
            <a:ext cx="2797791" cy="70968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Рост числа детей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с ОВЗ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83755" y="5261752"/>
            <a:ext cx="2443704" cy="757451"/>
          </a:xfrm>
          <a:prstGeom prst="roundRect">
            <a:avLst>
              <a:gd name="adj" fmla="val 631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Отстают в развитии </a:t>
            </a:r>
          </a:p>
          <a:p>
            <a:pPr algn="ctr"/>
            <a:r>
              <a:rPr lang="ru-RU" dirty="0">
                <a:solidFill>
                  <a:srgbClr val="36174D"/>
                </a:solidFill>
                <a:latin typeface="Georgia" pitchFamily="18" charset="0"/>
              </a:rPr>
              <a:t>речи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61" y="2545687"/>
            <a:ext cx="3802039" cy="253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3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08321" y="334371"/>
            <a:ext cx="6220371" cy="9416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B327A"/>
                </a:solidFill>
                <a:latin typeface="Georgia" pitchFamily="18" charset="0"/>
              </a:rPr>
              <a:t>Актуальные задачи для ДОО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81844540"/>
              </p:ext>
            </p:extLst>
          </p:nvPr>
        </p:nvGraphicFramePr>
        <p:xfrm>
          <a:off x="1423851" y="1740310"/>
          <a:ext cx="9607943" cy="4159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98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4807482" y="1434466"/>
            <a:ext cx="3125337" cy="982639"/>
          </a:xfrm>
          <a:prstGeom prst="round2Same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8227552" y="1422222"/>
            <a:ext cx="3125337" cy="982639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1195401" y="1434466"/>
            <a:ext cx="3251824" cy="836371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87610" y="1590377"/>
            <a:ext cx="1755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>
                <a:solidFill>
                  <a:srgbClr val="4A206A"/>
                </a:solidFill>
                <a:latin typeface="Georgia" pitchFamily="18" charset="0"/>
              </a:rPr>
              <a:t>Постоянные</a:t>
            </a:r>
          </a:p>
          <a:p>
            <a:pPr algn="ctr"/>
            <a:r>
              <a:rPr lang="ru-RU" b="1" u="sng" dirty="0">
                <a:solidFill>
                  <a:srgbClr val="4A206A"/>
                </a:solidFill>
                <a:latin typeface="Georgia" pitchFamily="18" charset="0"/>
              </a:rPr>
              <a:t>стенды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73203" y="1601377"/>
            <a:ext cx="2404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>
                <a:solidFill>
                  <a:srgbClr val="4A206A"/>
                </a:solidFill>
                <a:latin typeface="Georgia" pitchFamily="18" charset="0"/>
              </a:rPr>
              <a:t>Временные</a:t>
            </a:r>
          </a:p>
          <a:p>
            <a:pPr algn="ctr"/>
            <a:r>
              <a:rPr lang="ru-RU" b="1" u="sng" dirty="0">
                <a:solidFill>
                  <a:srgbClr val="4A206A"/>
                </a:solidFill>
                <a:latin typeface="Georgia" pitchFamily="18" charset="0"/>
              </a:rPr>
              <a:t>стенды и пособия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46275" y="1517271"/>
            <a:ext cx="27876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u="sng" dirty="0">
              <a:latin typeface="Georgia" pitchFamily="18" charset="0"/>
            </a:endParaRPr>
          </a:p>
          <a:p>
            <a:pPr algn="ctr"/>
            <a:r>
              <a:rPr lang="ru-RU" b="1" u="sng" dirty="0">
                <a:solidFill>
                  <a:srgbClr val="4A206A"/>
                </a:solidFill>
                <a:latin typeface="Georgia" pitchFamily="18" charset="0"/>
              </a:rPr>
              <a:t>Центры </a:t>
            </a:r>
            <a:r>
              <a:rPr lang="ru-RU" b="1" u="sng" dirty="0" smtClean="0">
                <a:solidFill>
                  <a:srgbClr val="4A206A"/>
                </a:solidFill>
                <a:latin typeface="Georgia" pitchFamily="18" charset="0"/>
              </a:rPr>
              <a:t>активности</a:t>
            </a:r>
          </a:p>
          <a:p>
            <a:pPr algn="ctr"/>
            <a:endParaRPr lang="ru-RU" b="1" u="sng" dirty="0">
              <a:solidFill>
                <a:srgbClr val="4A206A"/>
              </a:solidFill>
              <a:latin typeface="Georgia" pitchFamily="18" charset="0"/>
            </a:endParaRPr>
          </a:p>
          <a:p>
            <a:pPr algn="ctr"/>
            <a:r>
              <a:rPr lang="ru-RU" b="1" u="sng" dirty="0" smtClean="0">
                <a:latin typeface="Georgia" pitchFamily="18" charset="0"/>
              </a:rPr>
              <a:t> </a:t>
            </a:r>
            <a:endParaRPr lang="ru-RU" b="1" u="sng" dirty="0"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7482" y="2514962"/>
            <a:ext cx="3125337" cy="3546625"/>
          </a:xfrm>
          <a:prstGeom prst="rect">
            <a:avLst/>
          </a:prstGeom>
          <a:solidFill>
            <a:srgbClr val="C6D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Здравствуйте, я пришел»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«Уголок именинника»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«Поздравляем!»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«Наши достижения»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«Звезда дня»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«Послание родителям»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«Стена творчества»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Стена «Наша жизнь, наши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успехи»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«Доска выбора»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«Распорядок дня»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«Правила поведения в группе»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«Мы дежурим»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«Правила поведения в группе»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«Правила работы в зонах активности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49347" y="2547153"/>
            <a:ext cx="3067520" cy="35235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Коллекции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Дерево желаний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Мини газеты ко Дню рождения, праздникам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Речевые традиции группы: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«Копилка слов»,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«Я дарю тебе словечко»,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«День рождения звука»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Продукты детской </a:t>
            </a:r>
          </a:p>
          <a:p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      деятельности: журналы, газеты, </a:t>
            </a:r>
          </a:p>
          <a:p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      фотоальбомы,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Атрибуты к играм </a:t>
            </a:r>
          </a:p>
          <a:p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      (сюжетно-ролевым, </a:t>
            </a:r>
          </a:p>
          <a:p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      драматизациям и т.д.),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Поделки, рисунки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46274" y="2353640"/>
            <a:ext cx="3244680" cy="4378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строительства </a:t>
            </a:r>
            <a:endParaRPr lang="ru-RU" sz="14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сюжетно- ролевых </a:t>
            </a: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игр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музыки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мелкой моторики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 из деталей среднего и мелкого размера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настольных </a:t>
            </a: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игр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математики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науки и естествознания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грамотности и письма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Литературный центр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песка и воды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Уголок театрализованных  (драматических) игр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изобразительного искусства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песка и воды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Площадка для активного отдыха (спортивный уголок)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Место группового сбора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Центр  уединения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91951" y="157677"/>
            <a:ext cx="7624916" cy="10191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6B327A"/>
                </a:solidFill>
                <a:latin typeface="Georgia" pitchFamily="18" charset="0"/>
              </a:rPr>
              <a:t>Создание условий для индивидуализации детей в старших группах с детьми ОВЗ </a:t>
            </a:r>
            <a:endParaRPr lang="ru-RU" sz="2400" b="1" i="1" dirty="0">
              <a:solidFill>
                <a:srgbClr val="6B327A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78826" y="168499"/>
            <a:ext cx="7036133" cy="83461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B327A"/>
                </a:solidFill>
                <a:latin typeface="Georgia" pitchFamily="18" charset="0"/>
              </a:rPr>
              <a:t>Расположение  в группе центров активности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2"/>
          <a:stretch/>
        </p:blipFill>
        <p:spPr>
          <a:xfrm>
            <a:off x="1571994" y="1733264"/>
            <a:ext cx="3713746" cy="206663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4"/>
          <a:stretch/>
        </p:blipFill>
        <p:spPr>
          <a:xfrm>
            <a:off x="6873014" y="3945653"/>
            <a:ext cx="3790070" cy="215821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b="18456"/>
          <a:stretch/>
        </p:blipFill>
        <p:spPr>
          <a:xfrm>
            <a:off x="6111902" y="1631883"/>
            <a:ext cx="4737315" cy="213292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988451" y="1180677"/>
            <a:ext cx="8860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6B327A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Центры активности в группе  функциональны и доступны для детей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5"/>
          <a:stretch/>
        </p:blipFill>
        <p:spPr>
          <a:xfrm>
            <a:off x="1276185" y="4066239"/>
            <a:ext cx="4712423" cy="213935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382814" y="152884"/>
            <a:ext cx="6663729" cy="83461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Модуль «Математическое развитие»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20" y="1302185"/>
            <a:ext cx="3327326" cy="2255303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1" y="1220198"/>
            <a:ext cx="3677965" cy="249297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24" y="4027854"/>
            <a:ext cx="2385947" cy="2086518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6" b="30054"/>
          <a:stretch/>
        </p:blipFill>
        <p:spPr>
          <a:xfrm rot="10800000">
            <a:off x="8166463" y="3748320"/>
            <a:ext cx="3211045" cy="2303930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20" y="3963247"/>
            <a:ext cx="1954011" cy="263772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9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046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729220" y="133360"/>
            <a:ext cx="7027825" cy="63355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660066"/>
                </a:solidFill>
                <a:latin typeface="Georgia" pitchFamily="18" charset="0"/>
              </a:rPr>
              <a:t> </a:t>
            </a:r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Модуль «Дидактическая система </a:t>
            </a:r>
            <a:r>
              <a:rPr lang="ru-RU" sz="2400" b="1" i="1" dirty="0" err="1" smtClean="0">
                <a:solidFill>
                  <a:srgbClr val="660066"/>
                </a:solidFill>
                <a:latin typeface="Georgia" pitchFamily="18" charset="0"/>
              </a:rPr>
              <a:t>Ф.Фребеля</a:t>
            </a:r>
            <a:r>
              <a:rPr lang="ru-RU" sz="2400" b="1" i="1" dirty="0" smtClean="0">
                <a:solidFill>
                  <a:srgbClr val="660066"/>
                </a:solidFill>
                <a:latin typeface="Georgia" pitchFamily="18" charset="0"/>
              </a:rPr>
              <a:t>»</a:t>
            </a:r>
            <a:endParaRPr lang="ru-RU" sz="2400" b="1" i="1" dirty="0">
              <a:solidFill>
                <a:srgbClr val="660066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24" y="1524026"/>
            <a:ext cx="2842780" cy="3790374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90" y="3624345"/>
            <a:ext cx="2372368" cy="304357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b="9"/>
          <a:stretch/>
        </p:blipFill>
        <p:spPr>
          <a:xfrm>
            <a:off x="827054" y="1238304"/>
            <a:ext cx="2727715" cy="2180909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r="9362"/>
          <a:stretch/>
        </p:blipFill>
        <p:spPr>
          <a:xfrm rot="5400000">
            <a:off x="3866168" y="1164697"/>
            <a:ext cx="2234953" cy="232812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502"/>
          <a:stretch/>
        </p:blipFill>
        <p:spPr>
          <a:xfrm rot="5400000">
            <a:off x="3897414" y="3799439"/>
            <a:ext cx="2563090" cy="2212901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9107" y="3776947"/>
            <a:ext cx="2645688" cy="1984267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0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3898</TotalTime>
  <Words>764</Words>
  <Application>Microsoft Office PowerPoint</Application>
  <PresentationFormat>Произвольный</PresentationFormat>
  <Paragraphs>166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Пользователь</cp:lastModifiedBy>
  <cp:revision>2729</cp:revision>
  <cp:lastPrinted>2022-10-27T07:58:12Z</cp:lastPrinted>
  <dcterms:created xsi:type="dcterms:W3CDTF">2017-01-09T10:38:00Z</dcterms:created>
  <dcterms:modified xsi:type="dcterms:W3CDTF">2022-10-31T12:14:54Z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1049-11.2.0.8333</vt:lpwstr>
  </property>
</Properties>
</file>