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3" r:id="rId2"/>
    <p:sldMasterId id="2147483766" r:id="rId3"/>
  </p:sldMasterIdLst>
  <p:notesMasterIdLst>
    <p:notesMasterId r:id="rId21"/>
  </p:notesMasterIdLst>
  <p:handoutMasterIdLst>
    <p:handoutMasterId r:id="rId22"/>
  </p:handoutMasterIdLst>
  <p:sldIdLst>
    <p:sldId id="938" r:id="rId4"/>
    <p:sldId id="725" r:id="rId5"/>
    <p:sldId id="962" r:id="rId6"/>
    <p:sldId id="944" r:id="rId7"/>
    <p:sldId id="939" r:id="rId8"/>
    <p:sldId id="940" r:id="rId9"/>
    <p:sldId id="945" r:id="rId10"/>
    <p:sldId id="935" r:id="rId11"/>
    <p:sldId id="946" r:id="rId12"/>
    <p:sldId id="951" r:id="rId13"/>
    <p:sldId id="952" r:id="rId14"/>
    <p:sldId id="835" r:id="rId15"/>
    <p:sldId id="953" r:id="rId16"/>
    <p:sldId id="591" r:id="rId17"/>
    <p:sldId id="961" r:id="rId18"/>
    <p:sldId id="963" r:id="rId19"/>
    <p:sldId id="959" r:id="rId20"/>
  </p:sldIdLst>
  <p:sldSz cx="9144000" cy="5143500" type="screen16x9"/>
  <p:notesSz cx="9947275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303C18"/>
    <a:srgbClr val="000000"/>
    <a:srgbClr val="81271D"/>
    <a:srgbClr val="99CC00"/>
    <a:srgbClr val="D24132"/>
    <a:srgbClr val="189A80"/>
    <a:srgbClr val="7A2E39"/>
    <a:srgbClr val="564266"/>
    <a:srgbClr val="377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678" autoAdjust="0"/>
  </p:normalViewPr>
  <p:slideViewPr>
    <p:cSldViewPr snapToObjects="1">
      <p:cViewPr varScale="1">
        <p:scale>
          <a:sx n="52" d="100"/>
          <a:sy n="52" d="100"/>
        </p:scale>
        <p:origin x="90" y="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3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</a:p>
          <a:p>
            <a:pPr>
              <a:defRPr/>
            </a:pPr>
            <a:r>
              <a:rPr lang="ru-RU" sz="13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случаев на одного ребёнка в год)</a:t>
            </a:r>
            <a:endParaRPr lang="ru-RU" sz="13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Заболеваемость (количество случаев на одного ребёнка)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84-457D-A277-615FBD749BE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84-457D-A277-615FBD749B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4-457D-A277-615FBD749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00561408"/>
        <c:axId val="200562944"/>
      </c:barChart>
      <c:catAx>
        <c:axId val="20056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00562944"/>
        <c:crosses val="autoZero"/>
        <c:auto val="1"/>
        <c:lblAlgn val="ctr"/>
        <c:lblOffset val="100"/>
        <c:noMultiLvlLbl val="0"/>
      </c:catAx>
      <c:valAx>
        <c:axId val="20056294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0056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3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1300" baseline="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педагогов Интернет - ресурса</a:t>
            </a:r>
            <a:endParaRPr lang="ru-RU" sz="1300" dirty="0" smtClean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4966175215258937E-2"/>
          <c:y val="2.707070463054705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Собственный сайт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AC-4864-97C0-A6C8EAC1092C}"/>
                </c:ext>
              </c:extLst>
            </c:dLbl>
            <c:dLbl>
              <c:idx val="2"/>
              <c:layout>
                <c:manualLayout>
                  <c:x val="-9.6051598616251933E-3"/>
                  <c:y val="-1.804713642036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C-4864-97C0-A6C8EAC109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C-4864-97C0-A6C8EAC109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Страница в сетевых сообществах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0</c:formatCode>
                <c:ptCount val="3"/>
                <c:pt idx="0">
                  <c:v>4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AC-4864-97C0-A6C8EAC10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43374336"/>
        <c:axId val="243380224"/>
      </c:barChart>
      <c:catAx>
        <c:axId val="24337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3380224"/>
        <c:crosses val="autoZero"/>
        <c:auto val="1"/>
        <c:lblAlgn val="ctr"/>
        <c:lblOffset val="100"/>
        <c:noMultiLvlLbl val="0"/>
      </c:catAx>
      <c:valAx>
        <c:axId val="24338022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337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обучающихся по группам здоровьям ,%</a:t>
            </a:r>
            <a:endParaRPr lang="ru-RU" sz="13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FC-4823-A738-ABD0AF8BB7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57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C-4823-A738-ABD0AF8BB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C-4823-A738-ABD0AF8BB7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C-4823-A738-ABD0AF8BB7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C-4823-A738-ABD0AF8BB7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FC-4823-A738-ABD0AF8BB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00600576"/>
        <c:axId val="250831616"/>
      </c:barChart>
      <c:catAx>
        <c:axId val="20060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50831616"/>
        <c:crosses val="autoZero"/>
        <c:auto val="1"/>
        <c:lblAlgn val="ctr"/>
        <c:lblOffset val="100"/>
        <c:noMultiLvlLbl val="0"/>
      </c:catAx>
      <c:valAx>
        <c:axId val="25083161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006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474747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Курсы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2-431B-B8BD-AA6E2CDD67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90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2-431B-B8BD-AA6E2CDD6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42796032"/>
        <c:axId val="242797568"/>
      </c:barChart>
      <c:catAx>
        <c:axId val="24279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2797568"/>
        <c:crosses val="autoZero"/>
        <c:auto val="1"/>
        <c:lblAlgn val="ctr"/>
        <c:lblOffset val="100"/>
        <c:noMultiLvlLbl val="0"/>
      </c:catAx>
      <c:valAx>
        <c:axId val="242797568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279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Уровень квалификации</a:t>
            </a:r>
            <a:endParaRPr lang="en-US" sz="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96591874163857"/>
          <c:y val="0.27025346350021318"/>
          <c:w val="0.87403408125836168"/>
          <c:h val="0.5344839484362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66-4561-ADC3-A777050AA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32</c:v>
                </c:pt>
                <c:pt idx="2">
                  <c:v>25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6-4561-ADC3-A777050AAC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8CB5C53-0A01-433E-A1E3-2F7B04402594}" type="VALUE">
                      <a:rPr lang="en-US" sz="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260731938498863E-2"/>
                      <c:h val="0.167555462988213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C66-4561-ADC3-A777050AAC1D}"/>
                </c:ext>
              </c:extLst>
            </c:dLbl>
            <c:dLbl>
              <c:idx val="3"/>
              <c:layout>
                <c:manualLayout>
                  <c:x val="1.0508630109045559E-2"/>
                  <c:y val="5.7089118375982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66-4561-ADC3-A777050AA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50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66-4561-ADC3-A777050AAC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подлежат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25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66-4561-ADC3-A777050AA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60879104"/>
        <c:axId val="260881024"/>
      </c:barChart>
      <c:catAx>
        <c:axId val="26087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881024"/>
        <c:crosses val="autoZero"/>
        <c:auto val="1"/>
        <c:lblAlgn val="ctr"/>
        <c:lblOffset val="100"/>
        <c:noMultiLvlLbl val="0"/>
      </c:catAx>
      <c:valAx>
        <c:axId val="260881024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8791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74747"/>
                </a:solidFill>
              </a:defRPr>
            </a:pPr>
            <a:r>
              <a:rPr lang="ru-RU" dirty="0" smtClean="0">
                <a:solidFill>
                  <a:srgbClr val="7030A0"/>
                </a:solidFill>
              </a:rPr>
              <a:t>Участие и результативность  в конкурсах профессионального мастерства</a:t>
            </a:r>
            <a:endParaRPr lang="ru-RU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80583367994660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46525648667085"/>
          <c:y val="0.36829792708769776"/>
          <c:w val="0.81400088904516266"/>
          <c:h val="0.43450394657606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Участие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17-459C-9D6E-1CFA9CF350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7-459C-9D6E-1CFA9CF350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17-459C-9D6E-1CFA9CF350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D17-459C-9D6E-1CFA9CF350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D17-459C-9D6E-1CFA9CF3505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17-459C-9D6E-1CFA9CF35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42791552"/>
        <c:axId val="242793088"/>
      </c:barChart>
      <c:catAx>
        <c:axId val="24279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2793088"/>
        <c:crosses val="autoZero"/>
        <c:auto val="1"/>
        <c:lblAlgn val="ctr"/>
        <c:lblOffset val="100"/>
        <c:noMultiLvlLbl val="0"/>
      </c:catAx>
      <c:valAx>
        <c:axId val="242793088"/>
        <c:scaling>
          <c:orientation val="minMax"/>
          <c:max val="110"/>
          <c:min val="0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279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474747"/>
                </a:solidFill>
              </a:rPr>
              <a:t>Образование</a:t>
            </a:r>
            <a:endParaRPr lang="ru-RU" dirty="0">
              <a:solidFill>
                <a:srgbClr val="474747"/>
              </a:solidFill>
            </a:endParaRPr>
          </a:p>
        </c:rich>
      </c:tx>
      <c:layout>
        <c:manualLayout>
          <c:xMode val="edge"/>
          <c:yMode val="edge"/>
          <c:x val="0.3362517486254325"/>
          <c:y val="4.868989673141271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среднее</c:v>
                </c:pt>
              </c:strCache>
            </c:strRef>
          </c:tx>
          <c:spPr>
            <a:solidFill>
              <a:srgbClr val="189A8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27-43EA-BB15-DCE8F5033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7-43EA-BB15-DCE8F5033E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70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27-43EA-BB15-DCE8F5033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42826624"/>
        <c:axId val="242836608"/>
      </c:barChart>
      <c:catAx>
        <c:axId val="24282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2836608"/>
        <c:crosses val="autoZero"/>
        <c:auto val="1"/>
        <c:lblAlgn val="ctr"/>
        <c:lblOffset val="100"/>
        <c:noMultiLvlLbl val="0"/>
      </c:catAx>
      <c:valAx>
        <c:axId val="242836608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282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8208125673842"/>
          <c:y val="3.4594968102030645E-2"/>
          <c:w val="0.81989649045146762"/>
          <c:h val="0.746660386148642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ysDot"/>
              </a:ln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Sheet1!$B$2:$B$4</c:f>
              <c:numCache>
                <c:formatCode>0</c:formatCode>
                <c:ptCount val="3"/>
                <c:pt idx="0">
                  <c:v>86</c:v>
                </c:pt>
                <c:pt idx="1">
                  <c:v>87</c:v>
                </c:pt>
                <c:pt idx="2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68-473D-81B6-46F2C5786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122944"/>
        <c:axId val="243124864"/>
      </c:scatterChart>
      <c:valAx>
        <c:axId val="243122944"/>
        <c:scaling>
          <c:orientation val="minMax"/>
          <c:max val="2018"/>
          <c:min val="201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3124864"/>
        <c:crosses val="autoZero"/>
        <c:crossBetween val="midCat"/>
        <c:majorUnit val="1"/>
      </c:valAx>
      <c:valAx>
        <c:axId val="2431248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3122944"/>
        <c:crosses val="autoZero"/>
        <c:crossBetween val="midCat"/>
        <c:majorUnit val="20"/>
      </c:valAx>
      <c:spPr>
        <a:noFill/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6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6306006300508"/>
          <c:y val="5.9649409333463868E-2"/>
          <c:w val="0.81989649045146762"/>
          <c:h val="0.7466603861486428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rgbClr val="189A80"/>
              </a:solidFill>
            </a:ln>
          </c:spPr>
          <c:marker>
            <c:symbol val="circle"/>
            <c:size val="10"/>
            <c:spPr>
              <a:solidFill>
                <a:srgbClr val="189A80"/>
              </a:solidFill>
              <a:ln>
                <a:solidFill>
                  <a:srgbClr val="189A80"/>
                </a:solidFill>
                <a:prstDash val="sysDot"/>
              </a:ln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85</c:v>
                </c:pt>
                <c:pt idx="2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3F3-4603-AB8C-596D440A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148288"/>
        <c:axId val="243150208"/>
      </c:scatterChart>
      <c:valAx>
        <c:axId val="243148288"/>
        <c:scaling>
          <c:orientation val="minMax"/>
          <c:max val="2018"/>
          <c:min val="201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3150208"/>
        <c:crosses val="autoZero"/>
        <c:crossBetween val="midCat"/>
        <c:majorUnit val="1"/>
      </c:valAx>
      <c:valAx>
        <c:axId val="2431502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431482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6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74747"/>
                </a:solidFill>
              </a:defRPr>
            </a:pPr>
            <a:r>
              <a:rPr lang="ru-RU" dirty="0" smtClean="0"/>
              <a:t>ИКТ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020334629176901"/>
          <c:y val="0.30920538088534327"/>
          <c:w val="0.84979665370823121"/>
          <c:h val="0.48579405170483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владеют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8-4748-BCB4-ADA1D2083C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70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8-4748-BCB4-ADA1D2083C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Страница в Интернет - сообществах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8.4665071936451501E-3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8-4748-BCB4-ADA1D2083C99}"/>
                </c:ext>
              </c:extLst>
            </c:dLbl>
            <c:dLbl>
              <c:idx val="2"/>
              <c:layout>
                <c:manualLayout>
                  <c:x val="-7.2712282650391383E-2"/>
                  <c:y val="-2.921393803884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8-4748-BCB4-ADA1D2083C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E8-4748-BCB4-ADA1D2083C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Владеют пакетом офисных программ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E8-4748-BCB4-ADA1D2083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63686016"/>
        <c:axId val="263687552"/>
      </c:barChart>
      <c:catAx>
        <c:axId val="26368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63687552"/>
        <c:crosses val="autoZero"/>
        <c:auto val="1"/>
        <c:lblAlgn val="ctr"/>
        <c:lblOffset val="100"/>
        <c:noMultiLvlLbl val="0"/>
      </c:catAx>
      <c:valAx>
        <c:axId val="263687552"/>
        <c:scaling>
          <c:orientation val="minMax"/>
          <c:max val="110"/>
          <c:min val="0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6368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0B9DD-8730-49C1-A336-0A448CCB2D95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C4B68D4-05B2-4D5B-8B11-09F104F074D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Организационно-подготовительный</a:t>
          </a:r>
          <a:r>
            <a:rPr lang="ru-RU" sz="1500" dirty="0" smtClean="0"/>
            <a:t> </a:t>
          </a:r>
          <a:endParaRPr lang="ru-RU" sz="1500" dirty="0"/>
        </a:p>
      </dgm:t>
    </dgm:pt>
    <dgm:pt modelId="{9ACF8274-2049-4160-82E4-8A7CFFFDA998}" type="parTrans" cxnId="{24EE5660-9079-4065-8043-844787C9CC0B}">
      <dgm:prSet/>
      <dgm:spPr/>
      <dgm:t>
        <a:bodyPr/>
        <a:lstStyle/>
        <a:p>
          <a:endParaRPr lang="ru-RU"/>
        </a:p>
      </dgm:t>
    </dgm:pt>
    <dgm:pt modelId="{2CDF46F8-224C-48F9-B4B6-0EF580B6ACB6}" type="sibTrans" cxnId="{24EE5660-9079-4065-8043-844787C9CC0B}">
      <dgm:prSet/>
      <dgm:spPr/>
      <dgm:t>
        <a:bodyPr/>
        <a:lstStyle/>
        <a:p>
          <a:endParaRPr lang="ru-RU"/>
        </a:p>
      </dgm:t>
    </dgm:pt>
    <dgm:pt modelId="{1E5F35A4-FCAE-4534-8CBC-F4F4AC776DD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Практико-реализационный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7FCA3-94F7-4020-BC2D-F0196113EE9E}" type="parTrans" cxnId="{23CE6D78-4360-4094-BD8D-4D9118F98D7D}">
      <dgm:prSet/>
      <dgm:spPr/>
      <dgm:t>
        <a:bodyPr/>
        <a:lstStyle/>
        <a:p>
          <a:endParaRPr lang="ru-RU"/>
        </a:p>
      </dgm:t>
    </dgm:pt>
    <dgm:pt modelId="{BB835ADF-2DB6-461C-958E-497C605A28A6}" type="sibTrans" cxnId="{23CE6D78-4360-4094-BD8D-4D9118F98D7D}">
      <dgm:prSet/>
      <dgm:spPr/>
      <dgm:t>
        <a:bodyPr/>
        <a:lstStyle/>
        <a:p>
          <a:endParaRPr lang="ru-RU"/>
        </a:p>
      </dgm:t>
    </dgm:pt>
    <dgm:pt modelId="{9331AECA-BA01-46A0-AFCE-4C7A863C323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Аналитически-информационный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E60EB-44EF-4F44-89ED-04F84D8B2B19}" type="parTrans" cxnId="{76F415A5-4F4A-43DB-8C3B-448DF93BC9B8}">
      <dgm:prSet/>
      <dgm:spPr/>
      <dgm:t>
        <a:bodyPr/>
        <a:lstStyle/>
        <a:p>
          <a:endParaRPr lang="ru-RU"/>
        </a:p>
      </dgm:t>
    </dgm:pt>
    <dgm:pt modelId="{38528177-8CC4-40BC-BEB4-11A10C6FBC01}" type="sibTrans" cxnId="{76F415A5-4F4A-43DB-8C3B-448DF93BC9B8}">
      <dgm:prSet/>
      <dgm:spPr/>
      <dgm:t>
        <a:bodyPr/>
        <a:lstStyle/>
        <a:p>
          <a:endParaRPr lang="ru-RU"/>
        </a:p>
      </dgm:t>
    </dgm:pt>
    <dgm:pt modelId="{9014D9DF-A9EA-495F-8141-588A69EC8828}" type="pres">
      <dgm:prSet presAssocID="{2AD0B9DD-8730-49C1-A336-0A448CCB2D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810C040-8CF6-43F0-B9F1-F98639A3F5FE}" type="pres">
      <dgm:prSet presAssocID="{4C4B68D4-05B2-4D5B-8B11-09F104F074DB}" presName="composite" presStyleCnt="0"/>
      <dgm:spPr/>
      <dgm:t>
        <a:bodyPr/>
        <a:lstStyle/>
        <a:p>
          <a:endParaRPr lang="ru-RU"/>
        </a:p>
      </dgm:t>
    </dgm:pt>
    <dgm:pt modelId="{05331153-5864-4198-96A0-D8A31D5DE974}" type="pres">
      <dgm:prSet presAssocID="{4C4B68D4-05B2-4D5B-8B11-09F104F074DB}" presName="LShape" presStyleLbl="alignNode1" presStyleIdx="0" presStyleCnt="5"/>
      <dgm:spPr/>
      <dgm:t>
        <a:bodyPr/>
        <a:lstStyle/>
        <a:p>
          <a:endParaRPr lang="ru-RU"/>
        </a:p>
      </dgm:t>
    </dgm:pt>
    <dgm:pt modelId="{FB39F293-8322-462A-AE3D-FE694906B2A6}" type="pres">
      <dgm:prSet presAssocID="{4C4B68D4-05B2-4D5B-8B11-09F104F074DB}" presName="ParentText" presStyleLbl="revTx" presStyleIdx="0" presStyleCnt="3" custScaleX="1076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6980E-D522-4829-A600-B867624B78FB}" type="pres">
      <dgm:prSet presAssocID="{4C4B68D4-05B2-4D5B-8B11-09F104F074DB}" presName="Triangle" presStyleLbl="alignNode1" presStyleIdx="1" presStyleCnt="5"/>
      <dgm:spPr/>
      <dgm:t>
        <a:bodyPr/>
        <a:lstStyle/>
        <a:p>
          <a:endParaRPr lang="ru-RU"/>
        </a:p>
      </dgm:t>
    </dgm:pt>
    <dgm:pt modelId="{4F103776-16FC-4C42-9108-2ECA1EA990B9}" type="pres">
      <dgm:prSet presAssocID="{2CDF46F8-224C-48F9-B4B6-0EF580B6ACB6}" presName="sibTrans" presStyleCnt="0"/>
      <dgm:spPr/>
      <dgm:t>
        <a:bodyPr/>
        <a:lstStyle/>
        <a:p>
          <a:endParaRPr lang="ru-RU"/>
        </a:p>
      </dgm:t>
    </dgm:pt>
    <dgm:pt modelId="{E199E89F-400E-40E1-A5D0-5BAE807C8ECB}" type="pres">
      <dgm:prSet presAssocID="{2CDF46F8-224C-48F9-B4B6-0EF580B6ACB6}" presName="space" presStyleCnt="0"/>
      <dgm:spPr/>
      <dgm:t>
        <a:bodyPr/>
        <a:lstStyle/>
        <a:p>
          <a:endParaRPr lang="ru-RU"/>
        </a:p>
      </dgm:t>
    </dgm:pt>
    <dgm:pt modelId="{4A1ECE7A-60A9-4B25-A616-2B85E2828820}" type="pres">
      <dgm:prSet presAssocID="{1E5F35A4-FCAE-4534-8CBC-F4F4AC776DDD}" presName="composite" presStyleCnt="0"/>
      <dgm:spPr/>
      <dgm:t>
        <a:bodyPr/>
        <a:lstStyle/>
        <a:p>
          <a:endParaRPr lang="ru-RU"/>
        </a:p>
      </dgm:t>
    </dgm:pt>
    <dgm:pt modelId="{0A39A182-FB2E-43D0-848D-96344D1EEC1A}" type="pres">
      <dgm:prSet presAssocID="{1E5F35A4-FCAE-4534-8CBC-F4F4AC776DDD}" presName="LShape" presStyleLbl="alignNode1" presStyleIdx="2" presStyleCnt="5"/>
      <dgm:spPr/>
      <dgm:t>
        <a:bodyPr/>
        <a:lstStyle/>
        <a:p>
          <a:endParaRPr lang="ru-RU"/>
        </a:p>
      </dgm:t>
    </dgm:pt>
    <dgm:pt modelId="{068D045B-834C-46AD-84AE-2CAD75AFB6AB}" type="pres">
      <dgm:prSet presAssocID="{1E5F35A4-FCAE-4534-8CBC-F4F4AC776DD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2DDE-348A-414B-932B-FF73BCF79209}" type="pres">
      <dgm:prSet presAssocID="{1E5F35A4-FCAE-4534-8CBC-F4F4AC776DDD}" presName="Triangle" presStyleLbl="alignNode1" presStyleIdx="3" presStyleCnt="5"/>
      <dgm:spPr/>
      <dgm:t>
        <a:bodyPr/>
        <a:lstStyle/>
        <a:p>
          <a:endParaRPr lang="ru-RU"/>
        </a:p>
      </dgm:t>
    </dgm:pt>
    <dgm:pt modelId="{8E08D98C-4537-4396-B61D-F86F3DD9249D}" type="pres">
      <dgm:prSet presAssocID="{BB835ADF-2DB6-461C-958E-497C605A28A6}" presName="sibTrans" presStyleCnt="0"/>
      <dgm:spPr/>
      <dgm:t>
        <a:bodyPr/>
        <a:lstStyle/>
        <a:p>
          <a:endParaRPr lang="ru-RU"/>
        </a:p>
      </dgm:t>
    </dgm:pt>
    <dgm:pt modelId="{5C74E50A-3189-41CE-B15F-BE2B475433FA}" type="pres">
      <dgm:prSet presAssocID="{BB835ADF-2DB6-461C-958E-497C605A28A6}" presName="space" presStyleCnt="0"/>
      <dgm:spPr/>
      <dgm:t>
        <a:bodyPr/>
        <a:lstStyle/>
        <a:p>
          <a:endParaRPr lang="ru-RU"/>
        </a:p>
      </dgm:t>
    </dgm:pt>
    <dgm:pt modelId="{74211AA4-E086-4DBE-8892-74EE7816D902}" type="pres">
      <dgm:prSet presAssocID="{9331AECA-BA01-46A0-AFCE-4C7A863C3237}" presName="composite" presStyleCnt="0"/>
      <dgm:spPr/>
      <dgm:t>
        <a:bodyPr/>
        <a:lstStyle/>
        <a:p>
          <a:endParaRPr lang="ru-RU"/>
        </a:p>
      </dgm:t>
    </dgm:pt>
    <dgm:pt modelId="{869FF77C-F8A4-42A5-9BC2-DF4F74D18BE6}" type="pres">
      <dgm:prSet presAssocID="{9331AECA-BA01-46A0-AFCE-4C7A863C3237}" presName="LShape" presStyleLbl="alignNode1" presStyleIdx="4" presStyleCnt="5" custLinFactNeighborX="365" custLinFactNeighborY="-7604"/>
      <dgm:spPr/>
      <dgm:t>
        <a:bodyPr/>
        <a:lstStyle/>
        <a:p>
          <a:endParaRPr lang="ru-RU"/>
        </a:p>
      </dgm:t>
    </dgm:pt>
    <dgm:pt modelId="{54C39280-01A3-4FD2-860A-233A18C817F5}" type="pres">
      <dgm:prSet presAssocID="{9331AECA-BA01-46A0-AFCE-4C7A863C323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CE6D78-4360-4094-BD8D-4D9118F98D7D}" srcId="{2AD0B9DD-8730-49C1-A336-0A448CCB2D95}" destId="{1E5F35A4-FCAE-4534-8CBC-F4F4AC776DDD}" srcOrd="1" destOrd="0" parTransId="{FBF7FCA3-94F7-4020-BC2D-F0196113EE9E}" sibTransId="{BB835ADF-2DB6-461C-958E-497C605A28A6}"/>
    <dgm:cxn modelId="{9E43E4A7-B426-470B-B4F2-C4B9CC04C715}" type="presOf" srcId="{1E5F35A4-FCAE-4534-8CBC-F4F4AC776DDD}" destId="{068D045B-834C-46AD-84AE-2CAD75AFB6AB}" srcOrd="0" destOrd="0" presId="urn:microsoft.com/office/officeart/2009/3/layout/StepUpProcess"/>
    <dgm:cxn modelId="{42A02D14-0080-4091-A5C2-90665FDC0652}" type="presOf" srcId="{9331AECA-BA01-46A0-AFCE-4C7A863C3237}" destId="{54C39280-01A3-4FD2-860A-233A18C817F5}" srcOrd="0" destOrd="0" presId="urn:microsoft.com/office/officeart/2009/3/layout/StepUpProcess"/>
    <dgm:cxn modelId="{24EE5660-9079-4065-8043-844787C9CC0B}" srcId="{2AD0B9DD-8730-49C1-A336-0A448CCB2D95}" destId="{4C4B68D4-05B2-4D5B-8B11-09F104F074DB}" srcOrd="0" destOrd="0" parTransId="{9ACF8274-2049-4160-82E4-8A7CFFFDA998}" sibTransId="{2CDF46F8-224C-48F9-B4B6-0EF580B6ACB6}"/>
    <dgm:cxn modelId="{2E5E8365-9C59-45FF-9DAB-E786E04C171F}" type="presOf" srcId="{4C4B68D4-05B2-4D5B-8B11-09F104F074DB}" destId="{FB39F293-8322-462A-AE3D-FE694906B2A6}" srcOrd="0" destOrd="0" presId="urn:microsoft.com/office/officeart/2009/3/layout/StepUpProcess"/>
    <dgm:cxn modelId="{504AE4CB-0397-4EEB-A9DD-9CA96A231FDA}" type="presOf" srcId="{2AD0B9DD-8730-49C1-A336-0A448CCB2D95}" destId="{9014D9DF-A9EA-495F-8141-588A69EC8828}" srcOrd="0" destOrd="0" presId="urn:microsoft.com/office/officeart/2009/3/layout/StepUpProcess"/>
    <dgm:cxn modelId="{76F415A5-4F4A-43DB-8C3B-448DF93BC9B8}" srcId="{2AD0B9DD-8730-49C1-A336-0A448CCB2D95}" destId="{9331AECA-BA01-46A0-AFCE-4C7A863C3237}" srcOrd="2" destOrd="0" parTransId="{7DCE60EB-44EF-4F44-89ED-04F84D8B2B19}" sibTransId="{38528177-8CC4-40BC-BEB4-11A10C6FBC01}"/>
    <dgm:cxn modelId="{C941B194-3BDA-466E-939C-BFF688038244}" type="presParOf" srcId="{9014D9DF-A9EA-495F-8141-588A69EC8828}" destId="{C810C040-8CF6-43F0-B9F1-F98639A3F5FE}" srcOrd="0" destOrd="0" presId="urn:microsoft.com/office/officeart/2009/3/layout/StepUpProcess"/>
    <dgm:cxn modelId="{274DE419-F83D-4E5D-AB65-7A73DA699C47}" type="presParOf" srcId="{C810C040-8CF6-43F0-B9F1-F98639A3F5FE}" destId="{05331153-5864-4198-96A0-D8A31D5DE974}" srcOrd="0" destOrd="0" presId="urn:microsoft.com/office/officeart/2009/3/layout/StepUpProcess"/>
    <dgm:cxn modelId="{E327DA23-6AE1-4DB8-9099-44C2EAE68025}" type="presParOf" srcId="{C810C040-8CF6-43F0-B9F1-F98639A3F5FE}" destId="{FB39F293-8322-462A-AE3D-FE694906B2A6}" srcOrd="1" destOrd="0" presId="urn:microsoft.com/office/officeart/2009/3/layout/StepUpProcess"/>
    <dgm:cxn modelId="{F349BF6E-18BA-4206-8D24-BF1EF9D46E99}" type="presParOf" srcId="{C810C040-8CF6-43F0-B9F1-F98639A3F5FE}" destId="{F176980E-D522-4829-A600-B867624B78FB}" srcOrd="2" destOrd="0" presId="urn:microsoft.com/office/officeart/2009/3/layout/StepUpProcess"/>
    <dgm:cxn modelId="{C346B6B7-6E3A-455A-8676-26B70CFB32A4}" type="presParOf" srcId="{9014D9DF-A9EA-495F-8141-588A69EC8828}" destId="{4F103776-16FC-4C42-9108-2ECA1EA990B9}" srcOrd="1" destOrd="0" presId="urn:microsoft.com/office/officeart/2009/3/layout/StepUpProcess"/>
    <dgm:cxn modelId="{259896B2-B315-4DF7-8D0C-D0E12B62AD88}" type="presParOf" srcId="{4F103776-16FC-4C42-9108-2ECA1EA990B9}" destId="{E199E89F-400E-40E1-A5D0-5BAE807C8ECB}" srcOrd="0" destOrd="0" presId="urn:microsoft.com/office/officeart/2009/3/layout/StepUpProcess"/>
    <dgm:cxn modelId="{7BE99EFC-F03E-4D46-9514-5471AF432220}" type="presParOf" srcId="{9014D9DF-A9EA-495F-8141-588A69EC8828}" destId="{4A1ECE7A-60A9-4B25-A616-2B85E2828820}" srcOrd="2" destOrd="0" presId="urn:microsoft.com/office/officeart/2009/3/layout/StepUpProcess"/>
    <dgm:cxn modelId="{5D41B1E0-4CE6-417A-9D4A-3BD8EC461D14}" type="presParOf" srcId="{4A1ECE7A-60A9-4B25-A616-2B85E2828820}" destId="{0A39A182-FB2E-43D0-848D-96344D1EEC1A}" srcOrd="0" destOrd="0" presId="urn:microsoft.com/office/officeart/2009/3/layout/StepUpProcess"/>
    <dgm:cxn modelId="{66F2131E-602F-43B2-ABB2-DC65D09146EB}" type="presParOf" srcId="{4A1ECE7A-60A9-4B25-A616-2B85E2828820}" destId="{068D045B-834C-46AD-84AE-2CAD75AFB6AB}" srcOrd="1" destOrd="0" presId="urn:microsoft.com/office/officeart/2009/3/layout/StepUpProcess"/>
    <dgm:cxn modelId="{22360EF5-2692-4613-BB8D-C61572F3F89E}" type="presParOf" srcId="{4A1ECE7A-60A9-4B25-A616-2B85E2828820}" destId="{FE062DDE-348A-414B-932B-FF73BCF79209}" srcOrd="2" destOrd="0" presId="urn:microsoft.com/office/officeart/2009/3/layout/StepUpProcess"/>
    <dgm:cxn modelId="{ACFF77EF-BDB8-4AA6-AB7F-5BEB1AC18D26}" type="presParOf" srcId="{9014D9DF-A9EA-495F-8141-588A69EC8828}" destId="{8E08D98C-4537-4396-B61D-F86F3DD9249D}" srcOrd="3" destOrd="0" presId="urn:microsoft.com/office/officeart/2009/3/layout/StepUpProcess"/>
    <dgm:cxn modelId="{613A0DE2-A32F-4E0D-A990-633A8108E6C5}" type="presParOf" srcId="{8E08D98C-4537-4396-B61D-F86F3DD9249D}" destId="{5C74E50A-3189-41CE-B15F-BE2B475433FA}" srcOrd="0" destOrd="0" presId="urn:microsoft.com/office/officeart/2009/3/layout/StepUpProcess"/>
    <dgm:cxn modelId="{40C3B8AE-2CE2-4671-927F-F1DD828E5E22}" type="presParOf" srcId="{9014D9DF-A9EA-495F-8141-588A69EC8828}" destId="{74211AA4-E086-4DBE-8892-74EE7816D902}" srcOrd="4" destOrd="0" presId="urn:microsoft.com/office/officeart/2009/3/layout/StepUpProcess"/>
    <dgm:cxn modelId="{D11A7E3E-E4E5-48A7-997E-9C5148070341}" type="presParOf" srcId="{74211AA4-E086-4DBE-8892-74EE7816D902}" destId="{869FF77C-F8A4-42A5-9BC2-DF4F74D18BE6}" srcOrd="0" destOrd="0" presId="urn:microsoft.com/office/officeart/2009/3/layout/StepUpProcess"/>
    <dgm:cxn modelId="{54F30E3F-3C91-403A-85E2-37A78BB8B1D6}" type="presParOf" srcId="{74211AA4-E086-4DBE-8892-74EE7816D902}" destId="{54C39280-01A3-4FD2-860A-233A18C817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5009E-C978-4BF9-883E-B2462E8AB6A5}" type="doc">
      <dgm:prSet loTypeId="urn:microsoft.com/office/officeart/2005/8/layout/bProcess3" loCatId="process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B6675DA-037C-42A4-9653-AB8F70D5B71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педагогами ДОУ профессионального мастерства</a:t>
          </a:r>
          <a:endParaRPr lang="ru-RU" sz="1600" dirty="0"/>
        </a:p>
      </dgm:t>
    </dgm:pt>
    <dgm:pt modelId="{ADBCAEDD-F2AA-4737-B52A-7F42428A3A4C}" type="parTrans" cxnId="{A6F55ECC-0BA5-429B-807D-117EEFFB649B}">
      <dgm:prSet/>
      <dgm:spPr/>
      <dgm:t>
        <a:bodyPr/>
        <a:lstStyle/>
        <a:p>
          <a:endParaRPr lang="ru-RU"/>
        </a:p>
      </dgm:t>
    </dgm:pt>
    <dgm:pt modelId="{A5BC1838-C0FB-4D13-8EA7-642A4AEAF95E}" type="sibTrans" cxnId="{A6F55ECC-0BA5-429B-807D-117EEFFB649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00E41C8D-DFA8-4162-9BD8-795DC4AC20DE}">
      <dgm:prSet phldrT="[Текст]"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здоровья и снижение заболеваемости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DCA33-72B5-4E98-BDF0-8D2A8C838C88}" type="parTrans" cxnId="{C903CA54-FD66-4D62-AC5C-A7D0E9B8E970}">
      <dgm:prSet/>
      <dgm:spPr/>
      <dgm:t>
        <a:bodyPr/>
        <a:lstStyle/>
        <a:p>
          <a:endParaRPr lang="ru-RU"/>
        </a:p>
      </dgm:t>
    </dgm:pt>
    <dgm:pt modelId="{526FF3A1-228B-47B4-9637-677F1E5CA955}" type="sibTrans" cxnId="{C903CA54-FD66-4D62-AC5C-A7D0E9B8E97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FE3B68B-9525-488F-AB34-DEDC7DEBA424}">
      <dgm:prSet/>
      <dgm:spPr/>
      <dgm:t>
        <a:bodyPr/>
        <a:lstStyle/>
        <a:p>
          <a:endParaRPr lang="ru-RU" sz="1500" dirty="0"/>
        </a:p>
      </dgm:t>
    </dgm:pt>
    <dgm:pt modelId="{6FBB50EF-96F0-4A93-AFFB-E78E35D45F13}" type="parTrans" cxnId="{DFED8519-598A-4960-85DF-DEC05C146853}">
      <dgm:prSet/>
      <dgm:spPr/>
      <dgm:t>
        <a:bodyPr/>
        <a:lstStyle/>
        <a:p>
          <a:endParaRPr lang="ru-RU"/>
        </a:p>
      </dgm:t>
    </dgm:pt>
    <dgm:pt modelId="{51DE9AD3-C6AF-474E-A830-CCEF2748B695}" type="sibTrans" cxnId="{DFED8519-598A-4960-85DF-DEC05C146853}">
      <dgm:prSet/>
      <dgm:spPr/>
      <dgm:t>
        <a:bodyPr/>
        <a:lstStyle/>
        <a:p>
          <a:endParaRPr lang="ru-RU"/>
        </a:p>
      </dgm:t>
    </dgm:pt>
    <dgm:pt modelId="{5CD2D2EB-C887-4EDE-B4FC-1EFF42F2923F}">
      <dgm:prSet/>
      <dgm:spPr/>
      <dgm:t>
        <a:bodyPr/>
        <a:lstStyle/>
        <a:p>
          <a:endParaRPr lang="ru-RU"/>
        </a:p>
      </dgm:t>
    </dgm:pt>
    <dgm:pt modelId="{B05870C0-A8EA-49B0-8706-0C48234BFDB9}" type="parTrans" cxnId="{42417F2F-1FE6-432B-A624-B2D6C9F93569}">
      <dgm:prSet/>
      <dgm:spPr/>
      <dgm:t>
        <a:bodyPr/>
        <a:lstStyle/>
        <a:p>
          <a:endParaRPr lang="ru-RU"/>
        </a:p>
      </dgm:t>
    </dgm:pt>
    <dgm:pt modelId="{A8C55340-AAD7-4FEF-A817-6838C7842A82}" type="sibTrans" cxnId="{42417F2F-1FE6-432B-A624-B2D6C9F9356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99E86B2-6968-481D-A7D2-42B122A0379E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ключевых компетенций дошкольников в соответствии с целевыми ориентирами  ФГОС ДО, охват дополнительным образованием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BBEC5-98D7-4567-B7AC-7CAD3A19B52C}" type="sibTrans" cxnId="{67D62E66-D83E-44DD-AAFD-727366AE66B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2D230CC-4EAF-4907-AC08-9A73088F174D}" type="parTrans" cxnId="{67D62E66-D83E-44DD-AAFD-727366AE66BE}">
      <dgm:prSet/>
      <dgm:spPr/>
      <dgm:t>
        <a:bodyPr/>
        <a:lstStyle/>
        <a:p>
          <a:endParaRPr lang="ru-RU"/>
        </a:p>
      </dgm:t>
    </dgm:pt>
    <dgm:pt modelId="{2BFDB53D-9206-480B-B116-5082D787A093}">
      <dgm:prSet/>
      <dgm:spPr/>
      <dgm:t>
        <a:bodyPr/>
        <a:lstStyle/>
        <a:p>
          <a:endParaRPr lang="ru-RU" dirty="0"/>
        </a:p>
      </dgm:t>
    </dgm:pt>
    <dgm:pt modelId="{A76369A2-CF47-455A-8756-B7A12BBB48E6}" type="parTrans" cxnId="{76ACAC58-3A63-40A1-851A-09C1CCDAF069}">
      <dgm:prSet/>
      <dgm:spPr/>
      <dgm:t>
        <a:bodyPr/>
        <a:lstStyle/>
        <a:p>
          <a:endParaRPr lang="ru-RU"/>
        </a:p>
      </dgm:t>
    </dgm:pt>
    <dgm:pt modelId="{D5706ACC-CED8-4651-89C9-C109A4426D77}" type="sibTrans" cxnId="{76ACAC58-3A63-40A1-851A-09C1CCDAF069}">
      <dgm:prSet/>
      <dgm:spPr/>
      <dgm:t>
        <a:bodyPr/>
        <a:lstStyle/>
        <a:p>
          <a:endParaRPr lang="ru-RU"/>
        </a:p>
      </dgm:t>
    </dgm:pt>
    <dgm:pt modelId="{424C0E8B-AB34-4A8B-A320-B1E920BD5B0F}" type="pres">
      <dgm:prSet presAssocID="{FC55009E-C978-4BF9-883E-B2462E8AB6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EFC96-06DA-44E0-8168-E141290D65AA}" type="pres">
      <dgm:prSet presAssocID="{799E86B2-6968-481D-A7D2-42B122A037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21430-3049-4167-91EB-1785C5656FF8}" type="pres">
      <dgm:prSet presAssocID="{F28BBEC5-98D7-4567-B7AC-7CAD3A19B52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22AC249-7261-49AE-B6D1-9E70EC3D1598}" type="pres">
      <dgm:prSet presAssocID="{F28BBEC5-98D7-4567-B7AC-7CAD3A19B52C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222F86B2-45F3-4486-B1BB-268DBFD55E29}" type="pres">
      <dgm:prSet presAssocID="{7B6675DA-037C-42A4-9653-AB8F70D5B7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A6AC7-559E-4D32-B4D2-AB1B83CB1B68}" type="pres">
      <dgm:prSet presAssocID="{A5BC1838-C0FB-4D13-8EA7-642A4AEAF95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ACFFD6F-F03F-4583-B156-9F3F55EDA17F}" type="pres">
      <dgm:prSet presAssocID="{A5BC1838-C0FB-4D13-8EA7-642A4AEAF95E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688CBD13-0F26-4460-A66A-3A238D3D55BF}" type="pres">
      <dgm:prSet presAssocID="{00E41C8D-DFA8-4162-9BD8-795DC4AC20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3ECE5-6AAC-4094-963D-C3339598E223}" type="pres">
      <dgm:prSet presAssocID="{526FF3A1-228B-47B4-9637-677F1E5CA95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855CEB1-EFD1-4BF3-BA83-EE2233BC2EB8}" type="pres">
      <dgm:prSet presAssocID="{526FF3A1-228B-47B4-9637-677F1E5CA955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50A95D4C-2524-435B-8AA5-4DE95B57B2C9}" type="pres">
      <dgm:prSet presAssocID="{5CD2D2EB-C887-4EDE-B4FC-1EFF42F2923F}" presName="node" presStyleLbl="node1" presStyleIdx="3" presStyleCnt="5" custScaleX="146204" custLinFactNeighborX="10011" custLinFactNeighborY="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245BE-8D7D-4740-BE93-47675FCDD35B}" type="pres">
      <dgm:prSet presAssocID="{A8C55340-AAD7-4FEF-A817-6838C7842A82}" presName="sibTrans" presStyleLbl="sibTrans1D1" presStyleIdx="3" presStyleCnt="4"/>
      <dgm:spPr/>
      <dgm:t>
        <a:bodyPr/>
        <a:lstStyle/>
        <a:p>
          <a:endParaRPr lang="ru-RU"/>
        </a:p>
      </dgm:t>
    </dgm:pt>
    <dgm:pt modelId="{0F04978C-EB16-497C-99F1-0DF2BCED2225}" type="pres">
      <dgm:prSet presAssocID="{A8C55340-AAD7-4FEF-A817-6838C7842A82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F5C166E6-5F2E-499C-97B7-2A8FCE0702A0}" type="pres">
      <dgm:prSet presAssocID="{2BFDB53D-9206-480B-B116-5082D787A093}" presName="node" presStyleLbl="node1" presStyleIdx="4" presStyleCnt="5" custScaleX="131232" custLinFactNeighborX="13928" custLinFactNeighborY="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7DB44-6911-451D-B67B-3257BCD684E3}" type="presOf" srcId="{5CD2D2EB-C887-4EDE-B4FC-1EFF42F2923F}" destId="{50A95D4C-2524-435B-8AA5-4DE95B57B2C9}" srcOrd="0" destOrd="0" presId="urn:microsoft.com/office/officeart/2005/8/layout/bProcess3"/>
    <dgm:cxn modelId="{4B438244-5418-4FD2-A495-89F011CFDEF0}" type="presOf" srcId="{526FF3A1-228B-47B4-9637-677F1E5CA955}" destId="{BFE3ECE5-6AAC-4094-963D-C3339598E223}" srcOrd="0" destOrd="0" presId="urn:microsoft.com/office/officeart/2005/8/layout/bProcess3"/>
    <dgm:cxn modelId="{A6F55ECC-0BA5-429B-807D-117EEFFB649B}" srcId="{FC55009E-C978-4BF9-883E-B2462E8AB6A5}" destId="{7B6675DA-037C-42A4-9653-AB8F70D5B719}" srcOrd="1" destOrd="0" parTransId="{ADBCAEDD-F2AA-4737-B52A-7F42428A3A4C}" sibTransId="{A5BC1838-C0FB-4D13-8EA7-642A4AEAF95E}"/>
    <dgm:cxn modelId="{9A056BCA-FBE0-4295-A633-A9F5470B29D6}" type="presOf" srcId="{F28BBEC5-98D7-4567-B7AC-7CAD3A19B52C}" destId="{74421430-3049-4167-91EB-1785C5656FF8}" srcOrd="0" destOrd="0" presId="urn:microsoft.com/office/officeart/2005/8/layout/bProcess3"/>
    <dgm:cxn modelId="{152953E7-CEF8-4635-9D96-B591235C0B55}" type="presOf" srcId="{00E41C8D-DFA8-4162-9BD8-795DC4AC20DE}" destId="{688CBD13-0F26-4460-A66A-3A238D3D55BF}" srcOrd="0" destOrd="0" presId="urn:microsoft.com/office/officeart/2005/8/layout/bProcess3"/>
    <dgm:cxn modelId="{72E44DFD-0E4E-4483-9B96-C2D4D6B961A8}" type="presOf" srcId="{2BFDB53D-9206-480B-B116-5082D787A093}" destId="{F5C166E6-5F2E-499C-97B7-2A8FCE0702A0}" srcOrd="0" destOrd="0" presId="urn:microsoft.com/office/officeart/2005/8/layout/bProcess3"/>
    <dgm:cxn modelId="{C903CA54-FD66-4D62-AC5C-A7D0E9B8E970}" srcId="{FC55009E-C978-4BF9-883E-B2462E8AB6A5}" destId="{00E41C8D-DFA8-4162-9BD8-795DC4AC20DE}" srcOrd="2" destOrd="0" parTransId="{B75DCA33-72B5-4E98-BDF0-8D2A8C838C88}" sibTransId="{526FF3A1-228B-47B4-9637-677F1E5CA955}"/>
    <dgm:cxn modelId="{0EC9C7E9-0852-4327-8C05-440EBE6C2EFE}" type="presOf" srcId="{A8C55340-AAD7-4FEF-A817-6838C7842A82}" destId="{0F04978C-EB16-497C-99F1-0DF2BCED2225}" srcOrd="1" destOrd="0" presId="urn:microsoft.com/office/officeart/2005/8/layout/bProcess3"/>
    <dgm:cxn modelId="{76ACAC58-3A63-40A1-851A-09C1CCDAF069}" srcId="{FC55009E-C978-4BF9-883E-B2462E8AB6A5}" destId="{2BFDB53D-9206-480B-B116-5082D787A093}" srcOrd="4" destOrd="0" parTransId="{A76369A2-CF47-455A-8756-B7A12BBB48E6}" sibTransId="{D5706ACC-CED8-4651-89C9-C109A4426D77}"/>
    <dgm:cxn modelId="{C4C02DB8-3357-4113-833C-3000F511B26E}" type="presOf" srcId="{A5BC1838-C0FB-4D13-8EA7-642A4AEAF95E}" destId="{3ACFFD6F-F03F-4583-B156-9F3F55EDA17F}" srcOrd="1" destOrd="0" presId="urn:microsoft.com/office/officeart/2005/8/layout/bProcess3"/>
    <dgm:cxn modelId="{8FE7C1A0-476F-4145-89EF-E3C8E6AD1D68}" type="presOf" srcId="{526FF3A1-228B-47B4-9637-677F1E5CA955}" destId="{4855CEB1-EFD1-4BF3-BA83-EE2233BC2EB8}" srcOrd="1" destOrd="0" presId="urn:microsoft.com/office/officeart/2005/8/layout/bProcess3"/>
    <dgm:cxn modelId="{04C7A5AE-3C20-439F-A8EB-4237136ADEA5}" type="presOf" srcId="{FC55009E-C978-4BF9-883E-B2462E8AB6A5}" destId="{424C0E8B-AB34-4A8B-A320-B1E920BD5B0F}" srcOrd="0" destOrd="0" presId="urn:microsoft.com/office/officeart/2005/8/layout/bProcess3"/>
    <dgm:cxn modelId="{67D62E66-D83E-44DD-AAFD-727366AE66BE}" srcId="{FC55009E-C978-4BF9-883E-B2462E8AB6A5}" destId="{799E86B2-6968-481D-A7D2-42B122A0379E}" srcOrd="0" destOrd="0" parTransId="{A2D230CC-4EAF-4907-AC08-9A73088F174D}" sibTransId="{F28BBEC5-98D7-4567-B7AC-7CAD3A19B52C}"/>
    <dgm:cxn modelId="{00E01D39-C4FF-4487-8E4E-C9A1EF024B58}" type="presOf" srcId="{A8C55340-AAD7-4FEF-A817-6838C7842A82}" destId="{50D245BE-8D7D-4740-BE93-47675FCDD35B}" srcOrd="0" destOrd="0" presId="urn:microsoft.com/office/officeart/2005/8/layout/bProcess3"/>
    <dgm:cxn modelId="{A9C7F9EB-3887-489A-BFAD-38F6F0E3FA04}" type="presOf" srcId="{F28BBEC5-98D7-4567-B7AC-7CAD3A19B52C}" destId="{022AC249-7261-49AE-B6D1-9E70EC3D1598}" srcOrd="1" destOrd="0" presId="urn:microsoft.com/office/officeart/2005/8/layout/bProcess3"/>
    <dgm:cxn modelId="{53ED9161-E207-49BB-85E2-EE80FAABA207}" type="presOf" srcId="{7B6675DA-037C-42A4-9653-AB8F70D5B719}" destId="{222F86B2-45F3-4486-B1BB-268DBFD55E29}" srcOrd="0" destOrd="0" presId="urn:microsoft.com/office/officeart/2005/8/layout/bProcess3"/>
    <dgm:cxn modelId="{DFED8519-598A-4960-85DF-DEC05C146853}" srcId="{00E41C8D-DFA8-4162-9BD8-795DC4AC20DE}" destId="{FFE3B68B-9525-488F-AB34-DEDC7DEBA424}" srcOrd="0" destOrd="0" parTransId="{6FBB50EF-96F0-4A93-AFFB-E78E35D45F13}" sibTransId="{51DE9AD3-C6AF-474E-A830-CCEF2748B695}"/>
    <dgm:cxn modelId="{CD0396EC-DACD-48FE-BB4F-224F02C80A06}" type="presOf" srcId="{799E86B2-6968-481D-A7D2-42B122A0379E}" destId="{D4AEFC96-06DA-44E0-8168-E141290D65AA}" srcOrd="0" destOrd="0" presId="urn:microsoft.com/office/officeart/2005/8/layout/bProcess3"/>
    <dgm:cxn modelId="{42417F2F-1FE6-432B-A624-B2D6C9F93569}" srcId="{FC55009E-C978-4BF9-883E-B2462E8AB6A5}" destId="{5CD2D2EB-C887-4EDE-B4FC-1EFF42F2923F}" srcOrd="3" destOrd="0" parTransId="{B05870C0-A8EA-49B0-8706-0C48234BFDB9}" sibTransId="{A8C55340-AAD7-4FEF-A817-6838C7842A82}"/>
    <dgm:cxn modelId="{64383210-19BB-4F6E-9E3D-7389ED9E08C4}" type="presOf" srcId="{FFE3B68B-9525-488F-AB34-DEDC7DEBA424}" destId="{688CBD13-0F26-4460-A66A-3A238D3D55BF}" srcOrd="0" destOrd="1" presId="urn:microsoft.com/office/officeart/2005/8/layout/bProcess3"/>
    <dgm:cxn modelId="{E4660F59-ED07-4EF4-A38D-EFF4C792D876}" type="presOf" srcId="{A5BC1838-C0FB-4D13-8EA7-642A4AEAF95E}" destId="{B14A6AC7-559E-4D32-B4D2-AB1B83CB1B68}" srcOrd="0" destOrd="0" presId="urn:microsoft.com/office/officeart/2005/8/layout/bProcess3"/>
    <dgm:cxn modelId="{878B6CF0-45A8-45CB-A379-4871A964B5CF}" type="presParOf" srcId="{424C0E8B-AB34-4A8B-A320-B1E920BD5B0F}" destId="{D4AEFC96-06DA-44E0-8168-E141290D65AA}" srcOrd="0" destOrd="0" presId="urn:microsoft.com/office/officeart/2005/8/layout/bProcess3"/>
    <dgm:cxn modelId="{BB4047B7-F5E7-42BB-9308-1E0646B392F6}" type="presParOf" srcId="{424C0E8B-AB34-4A8B-A320-B1E920BD5B0F}" destId="{74421430-3049-4167-91EB-1785C5656FF8}" srcOrd="1" destOrd="0" presId="urn:microsoft.com/office/officeart/2005/8/layout/bProcess3"/>
    <dgm:cxn modelId="{92AD7486-AE04-4069-936C-1B4589ED6463}" type="presParOf" srcId="{74421430-3049-4167-91EB-1785C5656FF8}" destId="{022AC249-7261-49AE-B6D1-9E70EC3D1598}" srcOrd="0" destOrd="0" presId="urn:microsoft.com/office/officeart/2005/8/layout/bProcess3"/>
    <dgm:cxn modelId="{D6EB89FF-BE71-435D-8F78-485CA67C022E}" type="presParOf" srcId="{424C0E8B-AB34-4A8B-A320-B1E920BD5B0F}" destId="{222F86B2-45F3-4486-B1BB-268DBFD55E29}" srcOrd="2" destOrd="0" presId="urn:microsoft.com/office/officeart/2005/8/layout/bProcess3"/>
    <dgm:cxn modelId="{8385DA29-CC1C-4089-B24A-69DAABDC9BC3}" type="presParOf" srcId="{424C0E8B-AB34-4A8B-A320-B1E920BD5B0F}" destId="{B14A6AC7-559E-4D32-B4D2-AB1B83CB1B68}" srcOrd="3" destOrd="0" presId="urn:microsoft.com/office/officeart/2005/8/layout/bProcess3"/>
    <dgm:cxn modelId="{FF3DE4D6-8FF5-495F-AF65-90B3C0F8DA17}" type="presParOf" srcId="{B14A6AC7-559E-4D32-B4D2-AB1B83CB1B68}" destId="{3ACFFD6F-F03F-4583-B156-9F3F55EDA17F}" srcOrd="0" destOrd="0" presId="urn:microsoft.com/office/officeart/2005/8/layout/bProcess3"/>
    <dgm:cxn modelId="{2466A98E-4DC4-40B7-BE85-B469D2E19AB9}" type="presParOf" srcId="{424C0E8B-AB34-4A8B-A320-B1E920BD5B0F}" destId="{688CBD13-0F26-4460-A66A-3A238D3D55BF}" srcOrd="4" destOrd="0" presId="urn:microsoft.com/office/officeart/2005/8/layout/bProcess3"/>
    <dgm:cxn modelId="{DCC180CA-F106-4882-B977-C8C1EA1F2211}" type="presParOf" srcId="{424C0E8B-AB34-4A8B-A320-B1E920BD5B0F}" destId="{BFE3ECE5-6AAC-4094-963D-C3339598E223}" srcOrd="5" destOrd="0" presId="urn:microsoft.com/office/officeart/2005/8/layout/bProcess3"/>
    <dgm:cxn modelId="{3382AFF8-9962-4CAC-AE76-727668B1566C}" type="presParOf" srcId="{BFE3ECE5-6AAC-4094-963D-C3339598E223}" destId="{4855CEB1-EFD1-4BF3-BA83-EE2233BC2EB8}" srcOrd="0" destOrd="0" presId="urn:microsoft.com/office/officeart/2005/8/layout/bProcess3"/>
    <dgm:cxn modelId="{68EBC5B8-B357-4614-B1A7-4F15FF283582}" type="presParOf" srcId="{424C0E8B-AB34-4A8B-A320-B1E920BD5B0F}" destId="{50A95D4C-2524-435B-8AA5-4DE95B57B2C9}" srcOrd="6" destOrd="0" presId="urn:microsoft.com/office/officeart/2005/8/layout/bProcess3"/>
    <dgm:cxn modelId="{06E3489B-EBA2-4FFC-8428-EF193B780B85}" type="presParOf" srcId="{424C0E8B-AB34-4A8B-A320-B1E920BD5B0F}" destId="{50D245BE-8D7D-4740-BE93-47675FCDD35B}" srcOrd="7" destOrd="0" presId="urn:microsoft.com/office/officeart/2005/8/layout/bProcess3"/>
    <dgm:cxn modelId="{098763F7-B442-4EE5-A449-C102344808B6}" type="presParOf" srcId="{50D245BE-8D7D-4740-BE93-47675FCDD35B}" destId="{0F04978C-EB16-497C-99F1-0DF2BCED2225}" srcOrd="0" destOrd="0" presId="urn:microsoft.com/office/officeart/2005/8/layout/bProcess3"/>
    <dgm:cxn modelId="{1E8133E3-5941-40E0-8C2E-7F044274A1BA}" type="presParOf" srcId="{424C0E8B-AB34-4A8B-A320-B1E920BD5B0F}" destId="{F5C166E6-5F2E-499C-97B7-2A8FCE0702A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31153-5864-4198-96A0-D8A31D5DE974}">
      <dsp:nvSpPr>
        <dsp:cNvPr id="0" name=""/>
        <dsp:cNvSpPr/>
      </dsp:nvSpPr>
      <dsp:spPr>
        <a:xfrm rot="5400000">
          <a:off x="374216" y="1343086"/>
          <a:ext cx="1114907" cy="18551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39F293-8322-462A-AE3D-FE694906B2A6}">
      <dsp:nvSpPr>
        <dsp:cNvPr id="0" name=""/>
        <dsp:cNvSpPr/>
      </dsp:nvSpPr>
      <dsp:spPr>
        <a:xfrm>
          <a:off x="124004" y="1897386"/>
          <a:ext cx="1803079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Организационно-подготовительный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124004" y="1897386"/>
        <a:ext cx="1803079" cy="1468120"/>
      </dsp:txXfrm>
    </dsp:sp>
    <dsp:sp modelId="{F176980E-D522-4829-A600-B867624B78FB}">
      <dsp:nvSpPr>
        <dsp:cNvPr id="0" name=""/>
        <dsp:cNvSpPr/>
      </dsp:nvSpPr>
      <dsp:spPr>
        <a:xfrm>
          <a:off x="1546965" y="1206506"/>
          <a:ext cx="316012" cy="3160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39A182-FB2E-43D0-848D-96344D1EEC1A}">
      <dsp:nvSpPr>
        <dsp:cNvPr id="0" name=""/>
        <dsp:cNvSpPr/>
      </dsp:nvSpPr>
      <dsp:spPr>
        <a:xfrm rot="5400000">
          <a:off x="2488687" y="835721"/>
          <a:ext cx="1114907" cy="18551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8D045B-834C-46AD-84AE-2CAD75AFB6AB}">
      <dsp:nvSpPr>
        <dsp:cNvPr id="0" name=""/>
        <dsp:cNvSpPr/>
      </dsp:nvSpPr>
      <dsp:spPr>
        <a:xfrm>
          <a:off x="2302581" y="1390021"/>
          <a:ext cx="1674867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Практико-реализационный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581" y="1390021"/>
        <a:ext cx="1674867" cy="1468120"/>
      </dsp:txXfrm>
    </dsp:sp>
    <dsp:sp modelId="{FE062DDE-348A-414B-932B-FF73BCF79209}">
      <dsp:nvSpPr>
        <dsp:cNvPr id="0" name=""/>
        <dsp:cNvSpPr/>
      </dsp:nvSpPr>
      <dsp:spPr>
        <a:xfrm>
          <a:off x="3661436" y="699141"/>
          <a:ext cx="316012" cy="3160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9FF77C-F8A4-42A5-9BC2-DF4F74D18BE6}">
      <dsp:nvSpPr>
        <dsp:cNvPr id="0" name=""/>
        <dsp:cNvSpPr/>
      </dsp:nvSpPr>
      <dsp:spPr>
        <a:xfrm rot="5400000">
          <a:off x="4609929" y="243579"/>
          <a:ext cx="1114907" cy="18551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C39280-01A3-4FD2-860A-233A18C817F5}">
      <dsp:nvSpPr>
        <dsp:cNvPr id="0" name=""/>
        <dsp:cNvSpPr/>
      </dsp:nvSpPr>
      <dsp:spPr>
        <a:xfrm>
          <a:off x="4417052" y="882656"/>
          <a:ext cx="1674867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Аналитически-информационный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7052" y="882656"/>
        <a:ext cx="1674867" cy="1468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21430-3049-4167-91EB-1785C5656FF8}">
      <dsp:nvSpPr>
        <dsp:cNvPr id="0" name=""/>
        <dsp:cNvSpPr/>
      </dsp:nvSpPr>
      <dsp:spPr>
        <a:xfrm>
          <a:off x="2500160" y="1008695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7015" y="1051548"/>
        <a:ext cx="28647" cy="5735"/>
      </dsp:txXfrm>
    </dsp:sp>
    <dsp:sp modelId="{D4AEFC96-06DA-44E0-8168-E141290D65AA}">
      <dsp:nvSpPr>
        <dsp:cNvPr id="0" name=""/>
        <dsp:cNvSpPr/>
      </dsp:nvSpPr>
      <dsp:spPr>
        <a:xfrm>
          <a:off x="10836" y="307078"/>
          <a:ext cx="2491123" cy="14946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ключевых компетенций дошкольников в соответствии с целевыми ориентирами  ФГОС ДО, охват дополнительным образованием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36" y="307078"/>
        <a:ext cx="2491123" cy="1494673"/>
      </dsp:txXfrm>
    </dsp:sp>
    <dsp:sp modelId="{B14A6AC7-559E-4D32-B4D2-AB1B83CB1B68}">
      <dsp:nvSpPr>
        <dsp:cNvPr id="0" name=""/>
        <dsp:cNvSpPr/>
      </dsp:nvSpPr>
      <dsp:spPr>
        <a:xfrm>
          <a:off x="5564241" y="1008695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21096" y="1051548"/>
        <a:ext cx="28647" cy="5735"/>
      </dsp:txXfrm>
    </dsp:sp>
    <dsp:sp modelId="{222F86B2-45F3-4486-B1BB-268DBFD55E29}">
      <dsp:nvSpPr>
        <dsp:cNvPr id="0" name=""/>
        <dsp:cNvSpPr/>
      </dsp:nvSpPr>
      <dsp:spPr>
        <a:xfrm>
          <a:off x="3074918" y="307078"/>
          <a:ext cx="2491123" cy="14946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педагогами ДОУ профессионального мастерства</a:t>
          </a:r>
          <a:endParaRPr lang="ru-RU" sz="1600" kern="1200" dirty="0"/>
        </a:p>
      </dsp:txBody>
      <dsp:txXfrm>
        <a:off x="3074918" y="307078"/>
        <a:ext cx="2491123" cy="1494673"/>
      </dsp:txXfrm>
    </dsp:sp>
    <dsp:sp modelId="{BFE3ECE5-6AAC-4094-963D-C3339598E223}">
      <dsp:nvSpPr>
        <dsp:cNvPr id="0" name=""/>
        <dsp:cNvSpPr/>
      </dsp:nvSpPr>
      <dsp:spPr>
        <a:xfrm>
          <a:off x="2081284" y="1799952"/>
          <a:ext cx="5303277" cy="591533"/>
        </a:xfrm>
        <a:custGeom>
          <a:avLst/>
          <a:gdLst/>
          <a:ahLst/>
          <a:cxnLst/>
          <a:rect l="0" t="0" r="0" b="0"/>
          <a:pathLst>
            <a:path>
              <a:moveTo>
                <a:pt x="5303277" y="0"/>
              </a:moveTo>
              <a:lnTo>
                <a:pt x="5303277" y="312866"/>
              </a:lnTo>
              <a:lnTo>
                <a:pt x="0" y="312866"/>
              </a:lnTo>
              <a:lnTo>
                <a:pt x="0" y="591533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9431" y="2092851"/>
        <a:ext cx="266982" cy="5735"/>
      </dsp:txXfrm>
    </dsp:sp>
    <dsp:sp modelId="{688CBD13-0F26-4460-A66A-3A238D3D55BF}">
      <dsp:nvSpPr>
        <dsp:cNvPr id="0" name=""/>
        <dsp:cNvSpPr/>
      </dsp:nvSpPr>
      <dsp:spPr>
        <a:xfrm>
          <a:off x="6138999" y="307078"/>
          <a:ext cx="2491123" cy="14946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здоровья и снижение заболеваемости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6138999" y="307078"/>
        <a:ext cx="2491123" cy="1494673"/>
      </dsp:txXfrm>
    </dsp:sp>
    <dsp:sp modelId="{50D245BE-8D7D-4740-BE93-47675FCDD35B}">
      <dsp:nvSpPr>
        <dsp:cNvPr id="0" name=""/>
        <dsp:cNvSpPr/>
      </dsp:nvSpPr>
      <dsp:spPr>
        <a:xfrm>
          <a:off x="3900544" y="3125502"/>
          <a:ext cx="639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93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3749" y="3168355"/>
        <a:ext cx="33526" cy="5735"/>
      </dsp:txXfrm>
    </dsp:sp>
    <dsp:sp modelId="{50A95D4C-2524-435B-8AA5-4DE95B57B2C9}">
      <dsp:nvSpPr>
        <dsp:cNvPr id="0" name=""/>
        <dsp:cNvSpPr/>
      </dsp:nvSpPr>
      <dsp:spPr>
        <a:xfrm>
          <a:off x="260223" y="2423885"/>
          <a:ext cx="3642121" cy="14946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260223" y="2423885"/>
        <a:ext cx="3642121" cy="1494673"/>
      </dsp:txXfrm>
    </dsp:sp>
    <dsp:sp modelId="{F5C166E6-5F2E-499C-97B7-2A8FCE0702A0}">
      <dsp:nvSpPr>
        <dsp:cNvPr id="0" name=""/>
        <dsp:cNvSpPr/>
      </dsp:nvSpPr>
      <dsp:spPr>
        <a:xfrm>
          <a:off x="4572880" y="2423885"/>
          <a:ext cx="3269150" cy="14946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4572880" y="2423885"/>
        <a:ext cx="3269150" cy="149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534532" y="228600"/>
            <a:ext cx="4127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928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9396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0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6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6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4" y="950615"/>
            <a:ext cx="7235981" cy="3849987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6" y="151277"/>
            <a:ext cx="6189583" cy="71217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4" y="177312"/>
            <a:ext cx="785301" cy="273844"/>
          </a:xfrm>
        </p:spPr>
        <p:txBody>
          <a:bodyPr/>
          <a:lstStyle>
            <a:lvl1pPr>
              <a:defRPr sz="14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157163"/>
            <a:ext cx="657226" cy="32385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28650"/>
            <a:ext cx="7467600" cy="33147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3" y="3363060"/>
            <a:ext cx="7239001" cy="5715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30936"/>
            <a:ext cx="3733800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5" y="630936"/>
            <a:ext cx="3735267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035558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035557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296467"/>
            <a:ext cx="3008313" cy="871538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168005"/>
            <a:ext cx="3008313" cy="32896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285750"/>
            <a:ext cx="4800600" cy="445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68567"/>
            <a:ext cx="5486400" cy="303335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285752"/>
            <a:ext cx="5867400" cy="30610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771900"/>
            <a:ext cx="4038600" cy="10287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600450"/>
            <a:ext cx="6156325" cy="285750"/>
          </a:xfr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r>
              <a:rPr lang="en-US" noProof="1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65535"/>
            <a:ext cx="4679950" cy="85725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noProof="1"/>
              <a:t>Образец 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4786315"/>
            <a:ext cx="2133600" cy="18335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04025" y="4731544"/>
            <a:ext cx="2133600" cy="18335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255A8A4-5DE4-49A9-9FAF-679572A03A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12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7FE4D-82FC-4B45-A4B8-5F227152810A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3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FC966-85AE-4254-B6FD-C1E3F1552E1F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5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08487"/>
            <a:ext cx="4019550" cy="353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208487"/>
            <a:ext cx="4019550" cy="353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938D0-3286-4B00-8013-F476728EADA7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7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032E7-45A6-4BB1-9141-A39D13E91CA6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06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ADA7A-B85C-4039-B927-ABD25E61891A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54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50A05-E21D-47F8-93DF-2261BE7F05FB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2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FE30F-6465-468A-8BE2-6969E2EEE040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3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FA297-3702-482F-99C1-D496C4BC148F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3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A7272-AA9B-47C9-B5D2-11A54044A9C8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81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4286250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3" y="457200"/>
            <a:ext cx="5991225" cy="4286250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1642F-F8B6-498B-B15D-C0149B4425BB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4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6400800" cy="365522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08487"/>
            <a:ext cx="8191500" cy="353496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833D-E07C-4636-A6C3-C8E351493BEC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8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6400800" cy="365522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208487"/>
            <a:ext cx="8191500" cy="353496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4FF26-DA7A-4070-9AFE-8333E89D36DB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8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28650"/>
            <a:ext cx="74676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4914900"/>
            <a:ext cx="71628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305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1BFF28-7A78-4393-9577-5BAAAFE250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43" y="4286250"/>
            <a:ext cx="242887" cy="32385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70436" y="3587262"/>
            <a:ext cx="196947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98992-9F5B-4E9D-871D-4517B2EC8643}" type="datetimeFigureOut">
              <a:rPr lang="en-US" smtClean="0"/>
              <a:pPr/>
              <a:t>1/4/2021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r:id="rId16" imgW="13003175" imgH="2577778" progId="">
                  <p:embed/>
                </p:oleObj>
              </mc:Choice>
              <mc:Fallback>
                <p:oleObj r:id="rId16" imgW="13003175" imgH="2577778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208487"/>
            <a:ext cx="81915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4857751"/>
            <a:ext cx="838200" cy="1964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27595FE2-DA64-41A8-B864-F156D745DBBD}" type="slidenum">
              <a:rPr lang="en-US" altLang="en-US" smtClean="0">
                <a:solidFill>
                  <a:srgbClr val="003366"/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mtClean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457201"/>
            <a:ext cx="640080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4857751"/>
            <a:ext cx="1905000" cy="1964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ru-RU" altLang="ru-RU" smtClean="0">
              <a:solidFill>
                <a:srgbClr val="003366"/>
              </a:solidFill>
              <a:cs typeface="Arial" pitchFamily="34" charset="0"/>
            </a:endParaRPr>
          </a:p>
        </p:txBody>
      </p:sp>
      <p:pic>
        <p:nvPicPr>
          <p:cNvPr id="1031" name="Picture 84" descr="p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42877"/>
            <a:ext cx="1450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chart" Target="../charts/chart2.xml"/><Relationship Id="rId7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chart" Target="../charts/chart10.xml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9520" y="267493"/>
            <a:ext cx="5478671" cy="3654425"/>
          </a:xfrm>
          <a:ln w="76200" cmpd="tri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Результаты реализации программы развития </a:t>
            </a:r>
            <a:br>
              <a:rPr lang="ru-RU" altLang="ru-RU" sz="2800" dirty="0" smtClean="0"/>
            </a:br>
            <a:r>
              <a:rPr lang="ru-RU" altLang="ru-RU" sz="2800" dirty="0" smtClean="0"/>
              <a:t>2016-2020гг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000" dirty="0"/>
              <a:t>м</a:t>
            </a:r>
            <a:r>
              <a:rPr lang="ru-RU" altLang="ru-RU" sz="2000" dirty="0" smtClean="0"/>
              <a:t>униципального бюджетного дошкольного образовательного учреждения </a:t>
            </a:r>
            <a:br>
              <a:rPr lang="ru-RU" altLang="ru-RU" sz="2000" dirty="0" smtClean="0"/>
            </a:br>
            <a:r>
              <a:rPr lang="ru-RU" altLang="ru-RU" sz="2000" dirty="0"/>
              <a:t>д</a:t>
            </a:r>
            <a:r>
              <a:rPr lang="ru-RU" altLang="ru-RU" sz="2000" dirty="0" smtClean="0"/>
              <a:t>етский сад комбинированного вида  № 18  « Росинка»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en-US" altLang="ru-RU" sz="1800" i="1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3921918"/>
            <a:ext cx="7889875" cy="8820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1600" b="1" i="1" dirty="0" smtClean="0"/>
          </a:p>
          <a:p>
            <a:pPr>
              <a:buFont typeface="Wingdings" pitchFamily="2" charset="2"/>
              <a:buNone/>
            </a:pPr>
            <a:endParaRPr lang="ru-RU" altLang="ru-RU" sz="1600" b="1" i="1" dirty="0" smtClean="0"/>
          </a:p>
          <a:p>
            <a:pPr>
              <a:buFont typeface="Wingdings" pitchFamily="2" charset="2"/>
              <a:buNone/>
            </a:pPr>
            <a:endParaRPr lang="ru-RU" altLang="ru-RU" sz="1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ru-RU" sz="2800" b="1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39219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pPr algn="ctr"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Чанаева Валентина Михайловна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Результативность реализации проекта  «Здоровье»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63"/>
          <p:cNvGraphicFramePr/>
          <p:nvPr>
            <p:extLst>
              <p:ext uri="{D42A27DB-BD31-4B8C-83A1-F6EECF244321}">
                <p14:modId xmlns:p14="http://schemas.microsoft.com/office/powerpoint/2010/main" val="1897596632"/>
              </p:ext>
            </p:extLst>
          </p:nvPr>
        </p:nvGraphicFramePr>
        <p:xfrm>
          <a:off x="323528" y="648246"/>
          <a:ext cx="3744416" cy="277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3"/>
          <p:cNvGraphicFramePr/>
          <p:nvPr>
            <p:extLst>
              <p:ext uri="{D42A27DB-BD31-4B8C-83A1-F6EECF244321}">
                <p14:modId xmlns:p14="http://schemas.microsoft.com/office/powerpoint/2010/main" val="1256783570"/>
              </p:ext>
            </p:extLst>
          </p:nvPr>
        </p:nvGraphicFramePr>
        <p:xfrm>
          <a:off x="4716016" y="648246"/>
          <a:ext cx="4477413" cy="274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05" y="1302882"/>
            <a:ext cx="35321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05" y="1707654"/>
            <a:ext cx="354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34" y="2091463"/>
            <a:ext cx="354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10" y="2487364"/>
            <a:ext cx="354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54406" y="13191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7948" y="166402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4406" y="205531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1195" y="248736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70133"/>
            <a:ext cx="1965606" cy="1474205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9218"/>
          <a:stretch>
            <a:fillRect/>
          </a:stretch>
        </p:blipFill>
        <p:spPr bwMode="auto">
          <a:xfrm>
            <a:off x="2403378" y="3450323"/>
            <a:ext cx="1571108" cy="14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Рисунок 20" descr="IMG-a08a6279880d52bcb3926fae5675519a-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486" y="3496979"/>
            <a:ext cx="1892711" cy="142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4168" y="3412921"/>
            <a:ext cx="1162264" cy="155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594473"/>
            <a:ext cx="1634031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AutoShape 8" descr="https://static.wixstatic.com/media/d4b2e6_211f5e2bade848269f8f5e90ed644cc4~mv2_d_5184_3456_s_4_2.jpg/v1/fill/w_300,h_200,al_c,q_80,usm_0.66_1.00_0.01/d4b2e6_211f5e2bade848269f8f5e90ed644cc4~mv2_d_5184_3456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4724" y="7937"/>
            <a:ext cx="7229644" cy="418958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РППС в группах детского сада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4" descr="Ð½Ð°Ð³ÑÐ°Ð¶Ð´ÐµÐ½Ð¸Ðµ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7" y="466792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01" y="483518"/>
            <a:ext cx="2041989" cy="153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6895"/>
            <a:ext cx="1481937" cy="197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4" y="2109549"/>
            <a:ext cx="1881468" cy="141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52" y="2015010"/>
            <a:ext cx="1881470" cy="141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9" y="491625"/>
            <a:ext cx="2194564" cy="164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29" y="2245754"/>
            <a:ext cx="2541771" cy="142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84" y="3537115"/>
            <a:ext cx="1698925" cy="127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29" y="3595104"/>
            <a:ext cx="1730055" cy="129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13" y="3574858"/>
            <a:ext cx="1784045" cy="133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64" y="2456696"/>
            <a:ext cx="1406856" cy="105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7" y="3380045"/>
            <a:ext cx="2043795" cy="153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7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365203" y="2183968"/>
            <a:ext cx="266997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Анализ педагогического состава по курсовой подготовке в соответствии с ФГОС ДО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78878" y="3256960"/>
            <a:ext cx="272188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03C18"/>
                </a:solidFill>
              </a:rPr>
              <a:t>Анализ педагогического состава по квалификационным категориям</a:t>
            </a:r>
            <a:endParaRPr lang="en-US" sz="1200" b="1" dirty="0">
              <a:solidFill>
                <a:srgbClr val="303C18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39687" y="4639879"/>
            <a:ext cx="2000264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1" dirty="0" smtClean="0">
                <a:solidFill>
                  <a:srgbClr val="474747"/>
                </a:solidFill>
              </a:rPr>
              <a:t>Нет  категории</a:t>
            </a:r>
            <a:endParaRPr lang="en-US" sz="1100" b="1" dirty="0">
              <a:solidFill>
                <a:srgbClr val="474747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876257" y="2964734"/>
            <a:ext cx="201622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474747"/>
                </a:solidFill>
              </a:rPr>
              <a:t>Участие </a:t>
            </a:r>
            <a:r>
              <a:rPr lang="ru-RU" sz="1200" b="1" dirty="0">
                <a:solidFill>
                  <a:srgbClr val="474747"/>
                </a:solidFill>
              </a:rPr>
              <a:t> </a:t>
            </a:r>
            <a:r>
              <a:rPr lang="ru-RU" sz="1200" b="1" dirty="0" smtClean="0">
                <a:solidFill>
                  <a:srgbClr val="474747"/>
                </a:solidFill>
              </a:rPr>
              <a:t> в муниципальных и региональных конкурсах</a:t>
            </a:r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6465166" y="3008297"/>
            <a:ext cx="234511" cy="2277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3329346" y="4588778"/>
            <a:ext cx="241027" cy="23412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3399628" y="561009"/>
            <a:ext cx="263555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33"/>
                </a:solidFill>
              </a:rPr>
              <a:t>Анализ педагогического состава по образованию</a:t>
            </a:r>
            <a:endParaRPr lang="en-US" sz="1200" b="1" dirty="0">
              <a:solidFill>
                <a:srgbClr val="990033"/>
              </a:solidFill>
            </a:endParaRPr>
          </a:p>
        </p:txBody>
      </p:sp>
      <p:graphicFrame>
        <p:nvGraphicFramePr>
          <p:cNvPr id="76" name="Chart 63"/>
          <p:cNvGraphicFramePr/>
          <p:nvPr>
            <p:extLst>
              <p:ext uri="{D42A27DB-BD31-4B8C-83A1-F6EECF244321}">
                <p14:modId xmlns:p14="http://schemas.microsoft.com/office/powerpoint/2010/main" val="4035720112"/>
              </p:ext>
            </p:extLst>
          </p:nvPr>
        </p:nvGraphicFramePr>
        <p:xfrm>
          <a:off x="527564" y="2183968"/>
          <a:ext cx="2619915" cy="13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63"/>
          <p:cNvGraphicFramePr/>
          <p:nvPr>
            <p:extLst>
              <p:ext uri="{D42A27DB-BD31-4B8C-83A1-F6EECF244321}">
                <p14:modId xmlns:p14="http://schemas.microsoft.com/office/powerpoint/2010/main" val="1013362581"/>
              </p:ext>
            </p:extLst>
          </p:nvPr>
        </p:nvGraphicFramePr>
        <p:xfrm>
          <a:off x="527564" y="3488140"/>
          <a:ext cx="2417061" cy="133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63"/>
          <p:cNvGraphicFramePr/>
          <p:nvPr>
            <p:extLst>
              <p:ext uri="{D42A27DB-BD31-4B8C-83A1-F6EECF244321}">
                <p14:modId xmlns:p14="http://schemas.microsoft.com/office/powerpoint/2010/main" val="4098734511"/>
              </p:ext>
            </p:extLst>
          </p:nvPr>
        </p:nvGraphicFramePr>
        <p:xfrm>
          <a:off x="6228184" y="828211"/>
          <a:ext cx="2798508" cy="201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Oval 141"/>
          <p:cNvSpPr>
            <a:spLocks noChangeAspect="1"/>
          </p:cNvSpPr>
          <p:nvPr/>
        </p:nvSpPr>
        <p:spPr>
          <a:xfrm>
            <a:off x="3278878" y="1073411"/>
            <a:ext cx="234511" cy="227796"/>
          </a:xfrm>
          <a:prstGeom prst="ellipse">
            <a:avLst/>
          </a:prstGeom>
          <a:solidFill>
            <a:srgbClr val="189A8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153"/>
          <p:cNvSpPr>
            <a:spLocks noChangeAspect="1"/>
          </p:cNvSpPr>
          <p:nvPr/>
        </p:nvSpPr>
        <p:spPr>
          <a:xfrm>
            <a:off x="3284995" y="2753896"/>
            <a:ext cx="231617" cy="224986"/>
          </a:xfrm>
          <a:prstGeom prst="ellipse">
            <a:avLst/>
          </a:prstGeom>
          <a:solidFill>
            <a:srgbClr val="37779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Chart 63"/>
          <p:cNvGraphicFramePr/>
          <p:nvPr>
            <p:extLst>
              <p:ext uri="{D42A27DB-BD31-4B8C-83A1-F6EECF244321}">
                <p14:modId xmlns:p14="http://schemas.microsoft.com/office/powerpoint/2010/main" val="4288669824"/>
              </p:ext>
            </p:extLst>
          </p:nvPr>
        </p:nvGraphicFramePr>
        <p:xfrm>
          <a:off x="391886" y="802433"/>
          <a:ext cx="2695573" cy="130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42843" y="805667"/>
            <a:ext cx="384721" cy="38254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74747"/>
                </a:solidFill>
              </a:rPr>
              <a:t>Количество педагогов в %</a:t>
            </a:r>
            <a:endParaRPr lang="ru-RU" sz="1300" b="1" dirty="0">
              <a:solidFill>
                <a:srgbClr val="474747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835813" y="127922"/>
            <a:ext cx="5900738" cy="352425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Результативность реализации подпрограммы «Современный педагог»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144"/>
          <p:cNvSpPr>
            <a:spLocks noChangeAspect="1"/>
          </p:cNvSpPr>
          <p:nvPr/>
        </p:nvSpPr>
        <p:spPr>
          <a:xfrm>
            <a:off x="6465166" y="3632630"/>
            <a:ext cx="234511" cy="2277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6257" y="3561863"/>
            <a:ext cx="201622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474747"/>
                </a:solidFill>
              </a:rPr>
              <a:t>Участие </a:t>
            </a:r>
            <a:r>
              <a:rPr lang="ru-RU" sz="1200" b="1" dirty="0">
                <a:solidFill>
                  <a:srgbClr val="474747"/>
                </a:solidFill>
              </a:rPr>
              <a:t> </a:t>
            </a:r>
            <a:r>
              <a:rPr lang="ru-RU" sz="1200" b="1" dirty="0" smtClean="0">
                <a:solidFill>
                  <a:srgbClr val="474747"/>
                </a:solidFill>
              </a:rPr>
              <a:t> в муниципальных и региональных конкурсах</a:t>
            </a:r>
          </a:p>
        </p:txBody>
      </p:sp>
      <p:sp>
        <p:nvSpPr>
          <p:cNvPr id="29" name="Oval 147"/>
          <p:cNvSpPr>
            <a:spLocks noChangeAspect="1"/>
          </p:cNvSpPr>
          <p:nvPr/>
        </p:nvSpPr>
        <p:spPr>
          <a:xfrm>
            <a:off x="3360530" y="4227950"/>
            <a:ext cx="241027" cy="234126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147"/>
          <p:cNvSpPr>
            <a:spLocks noChangeAspect="1"/>
          </p:cNvSpPr>
          <p:nvPr/>
        </p:nvSpPr>
        <p:spPr>
          <a:xfrm>
            <a:off x="3392875" y="3810058"/>
            <a:ext cx="241027" cy="2341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4587" y="4295470"/>
            <a:ext cx="2000264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1" dirty="0" smtClean="0">
                <a:solidFill>
                  <a:srgbClr val="474747"/>
                </a:solidFill>
              </a:rPr>
              <a:t>Первая категория</a:t>
            </a:r>
            <a:endParaRPr lang="en-US" sz="1100" b="1" dirty="0">
              <a:solidFill>
                <a:srgbClr val="474747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9687" y="3931196"/>
            <a:ext cx="2094935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1" dirty="0" smtClean="0">
                <a:solidFill>
                  <a:srgbClr val="474747"/>
                </a:solidFill>
              </a:rPr>
              <a:t>Высшая  категория</a:t>
            </a:r>
            <a:endParaRPr lang="en-US" sz="1100" b="1" dirty="0">
              <a:solidFill>
                <a:srgbClr val="474747"/>
              </a:solidFill>
            </a:endParaRPr>
          </a:p>
        </p:txBody>
      </p:sp>
      <p:sp>
        <p:nvSpPr>
          <p:cNvPr id="41" name="Oval 141"/>
          <p:cNvSpPr>
            <a:spLocks noChangeAspect="1"/>
          </p:cNvSpPr>
          <p:nvPr/>
        </p:nvSpPr>
        <p:spPr>
          <a:xfrm>
            <a:off x="3284995" y="1567505"/>
            <a:ext cx="234511" cy="227796"/>
          </a:xfrm>
          <a:prstGeom prst="ellipse">
            <a:avLst/>
          </a:prstGeom>
          <a:solidFill>
            <a:srgbClr val="9900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2870" y="1084832"/>
            <a:ext cx="230435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 smtClean="0">
                <a:solidFill>
                  <a:srgbClr val="990033"/>
                </a:solidFill>
              </a:rPr>
              <a:t> 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Среднее профессиональное образование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0828" y="1610635"/>
            <a:ext cx="230435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 smtClean="0">
                <a:solidFill>
                  <a:srgbClr val="990033"/>
                </a:solidFill>
              </a:rPr>
              <a:t> 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Высшее  профессиональное образование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5813" y="127922"/>
            <a:ext cx="5900738" cy="352425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Результативность реализации проекта «Современный педагог»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1" y="2481763"/>
            <a:ext cx="785710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педагогического мастерства через самообразовательную деятельность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803998"/>
            <a:ext cx="792088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педагогического мастерства через участие в профессиональных конкурсах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1" y="571373"/>
            <a:ext cx="3240358" cy="19103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402"/>
            <a:ext cx="2657804" cy="1993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49" y="605384"/>
            <a:ext cx="2456490" cy="184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91" y="2666429"/>
            <a:ext cx="1563041" cy="2149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34" y="2787774"/>
            <a:ext cx="1485376" cy="2042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66429"/>
            <a:ext cx="1843354" cy="13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80" y="152256"/>
            <a:ext cx="6199481" cy="35352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474747"/>
                </a:solidFill>
                <a:effectLst/>
                <a:latin typeface="+mn-lt"/>
              </a:rPr>
              <a:t>Позитивная динамика развития детей </a:t>
            </a:r>
            <a:endParaRPr lang="en-US" sz="2000" dirty="0">
              <a:solidFill>
                <a:srgbClr val="474747"/>
              </a:solidFill>
              <a:effectLst/>
              <a:latin typeface="+mn-lt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511896536"/>
              </p:ext>
            </p:extLst>
          </p:nvPr>
        </p:nvGraphicFramePr>
        <p:xfrm>
          <a:off x="415836" y="1420912"/>
          <a:ext cx="3976261" cy="224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4"/>
          <p:cNvGraphicFramePr/>
          <p:nvPr>
            <p:extLst>
              <p:ext uri="{D42A27DB-BD31-4B8C-83A1-F6EECF244321}">
                <p14:modId xmlns:p14="http://schemas.microsoft.com/office/powerpoint/2010/main" val="332605694"/>
              </p:ext>
            </p:extLst>
          </p:nvPr>
        </p:nvGraphicFramePr>
        <p:xfrm>
          <a:off x="4583589" y="1414229"/>
          <a:ext cx="4226645" cy="215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0640" y="1052787"/>
            <a:ext cx="331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образовательных программ</a:t>
            </a:r>
            <a:endParaRPr lang="ru-RU" sz="1400" b="1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ular Callout 39"/>
          <p:cNvSpPr/>
          <p:nvPr/>
        </p:nvSpPr>
        <p:spPr>
          <a:xfrm>
            <a:off x="377119" y="3765010"/>
            <a:ext cx="1320418" cy="949780"/>
          </a:xfrm>
          <a:prstGeom prst="wedge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66"/>
          <p:cNvGrpSpPr/>
          <p:nvPr/>
        </p:nvGrpSpPr>
        <p:grpSpPr>
          <a:xfrm>
            <a:off x="573817" y="3842921"/>
            <a:ext cx="829803" cy="614326"/>
            <a:chOff x="5664341" y="1684424"/>
            <a:chExt cx="829803" cy="259030"/>
          </a:xfrm>
        </p:grpSpPr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5756811" y="1684424"/>
              <a:ext cx="536622" cy="778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2017</a:t>
              </a:r>
              <a:r>
                <a:rPr kumimoji="0" lang="ru-RU" sz="12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год</a:t>
              </a: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Text Placeholder 3"/>
            <p:cNvSpPr txBox="1">
              <a:spLocks/>
            </p:cNvSpPr>
            <p:nvPr/>
          </p:nvSpPr>
          <p:spPr>
            <a:xfrm>
              <a:off x="5664341" y="1762287"/>
              <a:ext cx="829803" cy="18116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sz="2800" b="1" dirty="0" smtClean="0">
                  <a:solidFill>
                    <a:schemeClr val="bg1"/>
                  </a:solidFill>
                </a:rPr>
                <a:t>86%</a:t>
              </a:r>
              <a:endParaRPr lang="en-US" sz="28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66"/>
          <p:cNvGrpSpPr/>
          <p:nvPr/>
        </p:nvGrpSpPr>
        <p:grpSpPr>
          <a:xfrm>
            <a:off x="2732492" y="3811038"/>
            <a:ext cx="1659605" cy="677108"/>
            <a:chOff x="5603652" y="1650162"/>
            <a:chExt cx="1659605" cy="677108"/>
          </a:xfrm>
        </p:grpSpPr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6160517" y="1650162"/>
              <a:ext cx="57188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2016 год</a:t>
              </a: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5603652" y="1896383"/>
              <a:ext cx="1659605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sz="2800" b="1" dirty="0" smtClean="0">
                  <a:solidFill>
                    <a:schemeClr val="bg1"/>
                  </a:solidFill>
                </a:rPr>
                <a:t>58,6%</a:t>
              </a:r>
              <a:endParaRPr lang="en-US" sz="28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66"/>
          <p:cNvGrpSpPr/>
          <p:nvPr/>
        </p:nvGrpSpPr>
        <p:grpSpPr>
          <a:xfrm>
            <a:off x="4769528" y="3852445"/>
            <a:ext cx="1659605" cy="677108"/>
            <a:chOff x="5639412" y="1650162"/>
            <a:chExt cx="1659605" cy="677108"/>
          </a:xfrm>
        </p:grpSpPr>
        <p:sp>
          <p:nvSpPr>
            <p:cNvPr id="56" name="Text Placeholder 3"/>
            <p:cNvSpPr txBox="1">
              <a:spLocks/>
            </p:cNvSpPr>
            <p:nvPr/>
          </p:nvSpPr>
          <p:spPr>
            <a:xfrm>
              <a:off x="6159491" y="1650162"/>
              <a:ext cx="57188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2017 год</a:t>
              </a: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Text Placeholder 3"/>
            <p:cNvSpPr txBox="1">
              <a:spLocks/>
            </p:cNvSpPr>
            <p:nvPr/>
          </p:nvSpPr>
          <p:spPr>
            <a:xfrm>
              <a:off x="5639412" y="1896383"/>
              <a:ext cx="1659605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sz="2800" b="1" dirty="0" smtClean="0">
                  <a:solidFill>
                    <a:schemeClr val="bg1"/>
                  </a:solidFill>
                </a:rPr>
                <a:t>58,9%</a:t>
              </a:r>
              <a:endParaRPr lang="en-US" sz="28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66"/>
          <p:cNvGrpSpPr/>
          <p:nvPr/>
        </p:nvGrpSpPr>
        <p:grpSpPr>
          <a:xfrm>
            <a:off x="6780360" y="3811038"/>
            <a:ext cx="1659605" cy="677108"/>
            <a:chOff x="5565552" y="1650162"/>
            <a:chExt cx="1659605" cy="677108"/>
          </a:xfrm>
        </p:grpSpPr>
        <p:sp>
          <p:nvSpPr>
            <p:cNvPr id="59" name="Text Placeholder 3"/>
            <p:cNvSpPr txBox="1">
              <a:spLocks/>
            </p:cNvSpPr>
            <p:nvPr/>
          </p:nvSpPr>
          <p:spPr>
            <a:xfrm>
              <a:off x="6075049" y="1650162"/>
              <a:ext cx="57188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2018 год</a:t>
              </a: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Text Placeholder 3"/>
            <p:cNvSpPr txBox="1">
              <a:spLocks/>
            </p:cNvSpPr>
            <p:nvPr/>
          </p:nvSpPr>
          <p:spPr>
            <a:xfrm>
              <a:off x="5565552" y="1896383"/>
              <a:ext cx="1659605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sz="2800" b="1" dirty="0" smtClean="0">
                  <a:solidFill>
                    <a:schemeClr val="bg1"/>
                  </a:solidFill>
                </a:rPr>
                <a:t>61,4%</a:t>
              </a:r>
              <a:endParaRPr lang="en-US" sz="2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7" name="Oval 141"/>
          <p:cNvSpPr>
            <a:spLocks noChangeAspect="1"/>
          </p:cNvSpPr>
          <p:nvPr/>
        </p:nvSpPr>
        <p:spPr>
          <a:xfrm>
            <a:off x="988718" y="982840"/>
            <a:ext cx="366292" cy="3558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153"/>
          <p:cNvSpPr>
            <a:spLocks noChangeAspect="1"/>
          </p:cNvSpPr>
          <p:nvPr/>
        </p:nvSpPr>
        <p:spPr>
          <a:xfrm>
            <a:off x="5148064" y="982840"/>
            <a:ext cx="376053" cy="365287"/>
          </a:xfrm>
          <a:prstGeom prst="ellipse">
            <a:avLst/>
          </a:prstGeom>
          <a:solidFill>
            <a:srgbClr val="189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31361" y="1056747"/>
            <a:ext cx="331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школьному обучению</a:t>
            </a:r>
            <a:endParaRPr lang="ru-RU" sz="1400" b="1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ular Callout 39"/>
          <p:cNvSpPr/>
          <p:nvPr/>
        </p:nvSpPr>
        <p:spPr>
          <a:xfrm>
            <a:off x="1863497" y="3771359"/>
            <a:ext cx="1320418" cy="949780"/>
          </a:xfrm>
          <a:prstGeom prst="wedge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prstClr val="white"/>
                </a:solidFill>
              </a:rPr>
              <a:t>  87%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37" name="Rectangular Callout 39"/>
          <p:cNvSpPr/>
          <p:nvPr/>
        </p:nvSpPr>
        <p:spPr>
          <a:xfrm>
            <a:off x="3270626" y="3756144"/>
            <a:ext cx="1320418" cy="949780"/>
          </a:xfrm>
          <a:prstGeom prst="wedge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prstClr val="white"/>
                </a:solidFill>
              </a:rPr>
              <a:t>   87%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2152166" y="3852446"/>
            <a:ext cx="571888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3592934" y="3852445"/>
            <a:ext cx="53662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ru-RU" sz="1200" b="1" dirty="0" smtClean="0">
                <a:solidFill>
                  <a:schemeClr val="bg1"/>
                </a:solidFill>
              </a:rPr>
              <a:t>9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ular Callout 39"/>
          <p:cNvSpPr/>
          <p:nvPr/>
        </p:nvSpPr>
        <p:spPr>
          <a:xfrm>
            <a:off x="4939121" y="3711606"/>
            <a:ext cx="1320418" cy="949780"/>
          </a:xfrm>
          <a:prstGeom prst="wedgeRectCallout">
            <a:avLst/>
          </a:prstGeom>
          <a:solidFill>
            <a:srgbClr val="189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prstClr val="white"/>
                </a:solidFill>
              </a:rPr>
              <a:t>  75%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9" name="Rectangular Callout 39"/>
          <p:cNvSpPr/>
          <p:nvPr/>
        </p:nvSpPr>
        <p:spPr>
          <a:xfrm>
            <a:off x="6304627" y="3717428"/>
            <a:ext cx="1320418" cy="949780"/>
          </a:xfrm>
          <a:prstGeom prst="wedgeRectCallout">
            <a:avLst/>
          </a:prstGeom>
          <a:solidFill>
            <a:srgbClr val="189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prstClr val="white"/>
                </a:solidFill>
              </a:rPr>
              <a:t>  85%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30" name="Rectangular Callout 39"/>
          <p:cNvSpPr/>
          <p:nvPr/>
        </p:nvSpPr>
        <p:spPr>
          <a:xfrm>
            <a:off x="7689161" y="3691274"/>
            <a:ext cx="1320418" cy="949780"/>
          </a:xfrm>
          <a:prstGeom prst="wedgeRectCallout">
            <a:avLst/>
          </a:prstGeom>
          <a:solidFill>
            <a:srgbClr val="189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prstClr val="white"/>
                </a:solidFill>
              </a:rPr>
              <a:t>  90%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5313385" y="3815801"/>
            <a:ext cx="571888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 flipH="1">
            <a:off x="6516215" y="3800762"/>
            <a:ext cx="858977" cy="18466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956376" y="3796384"/>
            <a:ext cx="571888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71719"/>
            <a:ext cx="903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обшей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«От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 до школы»,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14480" y="250131"/>
            <a:ext cx="6097880" cy="353524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+mn-lt"/>
              </a:rPr>
              <a:t>Реализация проекта «Информатизация образования»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136261" y="412372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7229" y="987575"/>
            <a:ext cx="520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3"/>
          <p:cNvGraphicFramePr/>
          <p:nvPr>
            <p:extLst>
              <p:ext uri="{D42A27DB-BD31-4B8C-83A1-F6EECF244321}">
                <p14:modId xmlns:p14="http://schemas.microsoft.com/office/powerpoint/2010/main" val="366534739"/>
              </p:ext>
            </p:extLst>
          </p:nvPr>
        </p:nvGraphicFramePr>
        <p:xfrm>
          <a:off x="683568" y="843558"/>
          <a:ext cx="46085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940151" y="987575"/>
            <a:ext cx="28371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Педагоги, свободно владеющие компьютером</a:t>
            </a:r>
            <a:endParaRPr lang="ru-RU" sz="1200" dirty="0"/>
          </a:p>
        </p:txBody>
      </p:sp>
      <p:sp>
        <p:nvSpPr>
          <p:cNvPr id="9" name="Oval 144"/>
          <p:cNvSpPr>
            <a:spLocks noChangeAspect="1"/>
          </p:cNvSpPr>
          <p:nvPr/>
        </p:nvSpPr>
        <p:spPr>
          <a:xfrm>
            <a:off x="5534865" y="2201629"/>
            <a:ext cx="234511" cy="227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144"/>
          <p:cNvSpPr>
            <a:spLocks noChangeAspect="1"/>
          </p:cNvSpPr>
          <p:nvPr/>
        </p:nvSpPr>
        <p:spPr>
          <a:xfrm>
            <a:off x="5538128" y="3363838"/>
            <a:ext cx="234511" cy="227797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0150" y="1923677"/>
            <a:ext cx="2837163" cy="7837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Педагоги, оформляющие все документы в электроном виде</a:t>
            </a:r>
            <a:endParaRPr lang="ru-RU" sz="1200" dirty="0"/>
          </a:p>
        </p:txBody>
      </p:sp>
      <p:sp>
        <p:nvSpPr>
          <p:cNvPr id="13" name="Oval 144"/>
          <p:cNvSpPr>
            <a:spLocks noChangeAspect="1"/>
          </p:cNvSpPr>
          <p:nvPr/>
        </p:nvSpPr>
        <p:spPr>
          <a:xfrm>
            <a:off x="5534864" y="1132024"/>
            <a:ext cx="234511" cy="22779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08564" y="3053165"/>
            <a:ext cx="2837163" cy="1070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Педагоги</a:t>
            </a:r>
            <a:r>
              <a:rPr lang="ru-RU" sz="1200" dirty="0"/>
              <a:t> </a:t>
            </a:r>
            <a:r>
              <a:rPr lang="ru-RU" sz="1200" dirty="0" smtClean="0"/>
              <a:t> самостоятельно умеющие работать с интернетом, умеют создавать  мультимедийные   презентации  и интерактивные игры </a:t>
            </a:r>
            <a:endParaRPr lang="ru-RU" sz="12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446966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822" y="-10886"/>
            <a:ext cx="5638800" cy="353524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Сайты педагогов ДОУ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63"/>
          <p:cNvGraphicFramePr/>
          <p:nvPr>
            <p:extLst>
              <p:ext uri="{D42A27DB-BD31-4B8C-83A1-F6EECF244321}">
                <p14:modId xmlns:p14="http://schemas.microsoft.com/office/powerpoint/2010/main" val="461214807"/>
              </p:ext>
            </p:extLst>
          </p:nvPr>
        </p:nvGraphicFramePr>
        <p:xfrm>
          <a:off x="2771800" y="570715"/>
          <a:ext cx="3966618" cy="28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9" y="342638"/>
            <a:ext cx="418568" cy="4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933" y="348575"/>
            <a:ext cx="2399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сайт педагога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32" y="362861"/>
            <a:ext cx="395603" cy="38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4035" y="343189"/>
            <a:ext cx="3683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страничка в профессиональном сообществе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6" cstate="print"/>
          <a:srcRect l="3912" t="13004" r="25108" b="11355"/>
          <a:stretch/>
        </p:blipFill>
        <p:spPr bwMode="auto">
          <a:xfrm>
            <a:off x="557445" y="908542"/>
            <a:ext cx="1998332" cy="1141288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7" cstate="print"/>
          <a:srcRect t="8608" r="21345" b="13187"/>
          <a:stretch>
            <a:fillRect/>
          </a:stretch>
        </p:blipFill>
        <p:spPr bwMode="auto">
          <a:xfrm>
            <a:off x="1123933" y="3385566"/>
            <a:ext cx="2018053" cy="1333984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USER\Downloads\Screenshot_20200227_132949_ru.yandex.searchplugin.jpg"/>
          <p:cNvPicPr/>
          <p:nvPr/>
        </p:nvPicPr>
        <p:blipFill>
          <a:blip r:embed="rId8" cstate="print"/>
          <a:srcRect t="3590" b="67130"/>
          <a:stretch>
            <a:fillRect/>
          </a:stretch>
        </p:blipFill>
        <p:spPr bwMode="auto">
          <a:xfrm>
            <a:off x="5975813" y="3507854"/>
            <a:ext cx="2003468" cy="12563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9" cstate="print"/>
          <a:srcRect l="5662" t="9158" r="6211" b="7875"/>
          <a:stretch>
            <a:fillRect/>
          </a:stretch>
        </p:blipFill>
        <p:spPr bwMode="auto">
          <a:xfrm>
            <a:off x="6558388" y="908542"/>
            <a:ext cx="2222075" cy="1418138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 t="8514" r="14894" b="10132"/>
          <a:stretch>
            <a:fillRect/>
          </a:stretch>
        </p:blipFill>
        <p:spPr bwMode="auto">
          <a:xfrm>
            <a:off x="583399" y="2215574"/>
            <a:ext cx="1972378" cy="129228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11" cstate="print"/>
          <a:srcRect l="5425" t="9375" r="6158" b="4948"/>
          <a:stretch>
            <a:fillRect/>
          </a:stretch>
        </p:blipFill>
        <p:spPr bwMode="auto">
          <a:xfrm>
            <a:off x="6806088" y="2426713"/>
            <a:ext cx="2221711" cy="122515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b="30901"/>
          <a:stretch/>
        </p:blipFill>
        <p:spPr bwMode="auto">
          <a:xfrm rot="10800000" flipH="1" flipV="1">
            <a:off x="3347864" y="3431681"/>
            <a:ext cx="2237993" cy="12417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176" y="843558"/>
            <a:ext cx="4321816" cy="14401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жизни и здоровья детей. Обеспечение интеллектуального, творческого , физического и личностного развития с учётом индивидуальных особенностей каждого ребёнка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892" y="2427832"/>
            <a:ext cx="4255665" cy="115203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профессиональной компетентности в соответствии с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Профессиональным  стандартом педагога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1892" y="3820903"/>
            <a:ext cx="4241949" cy="89276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положительного имиджа ДОО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3770" y="843559"/>
            <a:ext cx="4160326" cy="14401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эффективное использование имеющихся ресурсов  для  более качественного дошкольного образования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94582" y="3820903"/>
            <a:ext cx="4143403" cy="89276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 программ дополнительного образования</a:t>
            </a:r>
          </a:p>
          <a:p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-1487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rgbClr val="1F497D"/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Ближайшие перспективы развития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84699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1400" b="1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 детский </a:t>
            </a:r>
            <a:r>
              <a:rPr lang="ru-RU" sz="1400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комбинированного вида №18 «Росинка»</a:t>
            </a:r>
            <a:endParaRPr lang="en-US" sz="1400" b="1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3771" y="2427832"/>
            <a:ext cx="4160325" cy="115203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материально-технической базы ДОО,  информационно-методического обеспечения образовательных услуг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482" y="152258"/>
            <a:ext cx="7807522" cy="8369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и социокультурные основания 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программы развития детского сада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 rot="10800000">
            <a:off x="712331" y="1117961"/>
            <a:ext cx="4030912" cy="677493"/>
            <a:chOff x="3074218" y="2072213"/>
            <a:chExt cx="4030912" cy="1017999"/>
          </a:xfrm>
          <a:solidFill>
            <a:schemeClr val="accent1"/>
          </a:solidFill>
        </p:grpSpPr>
        <p:sp>
          <p:nvSpPr>
            <p:cNvPr id="35" name="Notched Right Arrow 34"/>
            <p:cNvSpPr/>
            <p:nvPr/>
          </p:nvSpPr>
          <p:spPr>
            <a:xfrm>
              <a:off x="3074218" y="2072213"/>
              <a:ext cx="2878772" cy="1017999"/>
            </a:xfrm>
            <a:prstGeom prst="notchedRightArrow">
              <a:avLst>
                <a:gd name="adj1" fmla="val 100000"/>
                <a:gd name="adj2" fmla="val 514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32856" y="2072213"/>
              <a:ext cx="2072274" cy="101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704534" y="2017310"/>
            <a:ext cx="4030912" cy="677493"/>
            <a:chOff x="3074218" y="2072213"/>
            <a:chExt cx="4030912" cy="1017999"/>
          </a:xfrm>
          <a:solidFill>
            <a:schemeClr val="accent3"/>
          </a:solidFill>
        </p:grpSpPr>
        <p:sp>
          <p:nvSpPr>
            <p:cNvPr id="45" name="Notched Right Arrow 44"/>
            <p:cNvSpPr/>
            <p:nvPr/>
          </p:nvSpPr>
          <p:spPr>
            <a:xfrm>
              <a:off x="3074218" y="2072213"/>
              <a:ext cx="2878772" cy="1017999"/>
            </a:xfrm>
            <a:prstGeom prst="notchedRightArrow">
              <a:avLst>
                <a:gd name="adj1" fmla="val 100000"/>
                <a:gd name="adj2" fmla="val 514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32856" y="2072213"/>
              <a:ext cx="2072274" cy="101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 rot="10800000">
            <a:off x="733720" y="2922730"/>
            <a:ext cx="4030912" cy="677493"/>
            <a:chOff x="3074218" y="2072213"/>
            <a:chExt cx="4030912" cy="1017999"/>
          </a:xfrm>
          <a:solidFill>
            <a:schemeClr val="accent4"/>
          </a:solidFill>
        </p:grpSpPr>
        <p:sp>
          <p:nvSpPr>
            <p:cNvPr id="51" name="Notched Right Arrow 50"/>
            <p:cNvSpPr/>
            <p:nvPr/>
          </p:nvSpPr>
          <p:spPr>
            <a:xfrm>
              <a:off x="3074218" y="2072213"/>
              <a:ext cx="2878772" cy="1017999"/>
            </a:xfrm>
            <a:prstGeom prst="notchedRightArrow">
              <a:avLst>
                <a:gd name="adj1" fmla="val 100000"/>
                <a:gd name="adj2" fmla="val 51461"/>
              </a:avLst>
            </a:prstGeom>
            <a:solidFill>
              <a:srgbClr val="189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32856" y="2072213"/>
              <a:ext cx="2072274" cy="1017999"/>
            </a:xfrm>
            <a:prstGeom prst="rect">
              <a:avLst/>
            </a:prstGeom>
            <a:solidFill>
              <a:srgbClr val="189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 rot="10800000">
            <a:off x="712331" y="3868844"/>
            <a:ext cx="4030912" cy="677493"/>
            <a:chOff x="3074218" y="2072213"/>
            <a:chExt cx="4030912" cy="101799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7" name="Notched Right Arrow 56"/>
            <p:cNvSpPr/>
            <p:nvPr/>
          </p:nvSpPr>
          <p:spPr>
            <a:xfrm>
              <a:off x="3074218" y="2072213"/>
              <a:ext cx="2878772" cy="1017999"/>
            </a:xfrm>
            <a:prstGeom prst="notchedRightArrow">
              <a:avLst>
                <a:gd name="adj1" fmla="val 100000"/>
                <a:gd name="adj2" fmla="val 514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32856" y="2072213"/>
              <a:ext cx="2072274" cy="101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58"/>
          <p:cNvGrpSpPr/>
          <p:nvPr/>
        </p:nvGrpSpPr>
        <p:grpSpPr>
          <a:xfrm>
            <a:off x="971600" y="926817"/>
            <a:ext cx="3493257" cy="750320"/>
            <a:chOff x="7024629" y="991126"/>
            <a:chExt cx="2588972" cy="750320"/>
          </a:xfrm>
        </p:grpSpPr>
        <p:sp>
          <p:nvSpPr>
            <p:cNvPr id="17" name="TextBox 16"/>
            <p:cNvSpPr txBox="1"/>
            <p:nvPr/>
          </p:nvSpPr>
          <p:spPr>
            <a:xfrm>
              <a:off x="7024629" y="1341336"/>
              <a:ext cx="2588972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Конвенция ООН «О правах ребёнка» </a:t>
              </a:r>
            </a:p>
            <a:p>
              <a:pPr lvl="0" defTabSz="914400">
                <a:spcBef>
                  <a:spcPct val="20000"/>
                </a:spcBef>
                <a:defRPr/>
              </a:pP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1781" y="991126"/>
              <a:ext cx="1534331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Международный уровень</a:t>
              </a:r>
              <a:endPara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971600" y="1811187"/>
            <a:ext cx="3578392" cy="715697"/>
            <a:chOff x="6756624" y="1226877"/>
            <a:chExt cx="3134280" cy="715696"/>
          </a:xfrm>
        </p:grpSpPr>
        <p:sp>
          <p:nvSpPr>
            <p:cNvPr id="64" name="TextBox 63"/>
            <p:cNvSpPr txBox="1"/>
            <p:nvPr/>
          </p:nvSpPr>
          <p:spPr>
            <a:xfrm>
              <a:off x="6756624" y="1511687"/>
              <a:ext cx="3134280" cy="430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ФЗ «Об образовании в Российской Федерации» от 29 декабря 2012 г. № 273-ФЗ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08910" y="1226877"/>
              <a:ext cx="160444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уровень</a:t>
              </a:r>
              <a:endPara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72173" y="3852581"/>
            <a:ext cx="3492684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000" b="1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 «Развитие образования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2013-2020 годы»</a:t>
            </a:r>
          </a:p>
        </p:txBody>
      </p:sp>
      <p:sp>
        <p:nvSpPr>
          <p:cNvPr id="84" name="Freeform 124"/>
          <p:cNvSpPr>
            <a:spLocks noEditPoints="1"/>
          </p:cNvSpPr>
          <p:nvPr/>
        </p:nvSpPr>
        <p:spPr bwMode="auto">
          <a:xfrm>
            <a:off x="8065633" y="2240801"/>
            <a:ext cx="423646" cy="285313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" name="Freeform 124"/>
          <p:cNvSpPr>
            <a:spLocks noEditPoints="1"/>
          </p:cNvSpPr>
          <p:nvPr/>
        </p:nvSpPr>
        <p:spPr bwMode="auto">
          <a:xfrm>
            <a:off x="8079945" y="1317053"/>
            <a:ext cx="423646" cy="285313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" name="Freeform 124"/>
          <p:cNvSpPr>
            <a:spLocks noEditPoints="1"/>
          </p:cNvSpPr>
          <p:nvPr/>
        </p:nvSpPr>
        <p:spPr bwMode="auto">
          <a:xfrm>
            <a:off x="8079945" y="4074723"/>
            <a:ext cx="423646" cy="285313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" name="Pentagon 51"/>
          <p:cNvSpPr/>
          <p:nvPr/>
        </p:nvSpPr>
        <p:spPr>
          <a:xfrm flipH="1">
            <a:off x="4528706" y="3883811"/>
            <a:ext cx="4262918" cy="677493"/>
          </a:xfrm>
          <a:prstGeom prst="homePlate">
            <a:avLst/>
          </a:prstGeom>
          <a:solidFill>
            <a:srgbClr val="189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Pentagon 57"/>
          <p:cNvSpPr/>
          <p:nvPr/>
        </p:nvSpPr>
        <p:spPr>
          <a:xfrm rot="10800000">
            <a:off x="4511602" y="1090814"/>
            <a:ext cx="4262918" cy="67749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Pentagon 35"/>
          <p:cNvSpPr/>
          <p:nvPr/>
        </p:nvSpPr>
        <p:spPr>
          <a:xfrm flipH="1">
            <a:off x="4528707" y="2034923"/>
            <a:ext cx="4262918" cy="67749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5728656" y="1263485"/>
            <a:ext cx="25889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en-US" sz="900" b="1" dirty="0">
              <a:solidFill>
                <a:schemeClr val="bg1"/>
              </a:solidFill>
            </a:endParaRPr>
          </a:p>
        </p:txBody>
      </p:sp>
      <p:grpSp>
        <p:nvGrpSpPr>
          <p:cNvPr id="152" name="Group 58"/>
          <p:cNvGrpSpPr/>
          <p:nvPr/>
        </p:nvGrpSpPr>
        <p:grpSpPr>
          <a:xfrm>
            <a:off x="5148065" y="3653402"/>
            <a:ext cx="3498944" cy="735462"/>
            <a:chOff x="6722265" y="1137148"/>
            <a:chExt cx="3314847" cy="735462"/>
          </a:xfrm>
        </p:grpSpPr>
        <p:sp>
          <p:nvSpPr>
            <p:cNvPr id="153" name="TextBox 152"/>
            <p:cNvSpPr txBox="1"/>
            <p:nvPr/>
          </p:nvSpPr>
          <p:spPr>
            <a:xfrm>
              <a:off x="6722265" y="1441723"/>
              <a:ext cx="331484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Устав ДОУ и иные локальные    нормативные акты</a:t>
              </a:r>
            </a:p>
          </p:txBody>
        </p:sp>
        <p:sp>
          <p:nvSpPr>
            <p:cNvPr id="154" name="Rectangle 17"/>
            <p:cNvSpPr/>
            <p:nvPr/>
          </p:nvSpPr>
          <p:spPr>
            <a:xfrm>
              <a:off x="6722265" y="1137148"/>
              <a:ext cx="242329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Институциональный уровень</a:t>
              </a:r>
              <a:endPara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Group 58"/>
          <p:cNvGrpSpPr/>
          <p:nvPr/>
        </p:nvGrpSpPr>
        <p:grpSpPr>
          <a:xfrm>
            <a:off x="5020043" y="1794571"/>
            <a:ext cx="3407484" cy="840034"/>
            <a:chOff x="7086911" y="1080797"/>
            <a:chExt cx="2588972" cy="856035"/>
          </a:xfrm>
        </p:grpSpPr>
        <p:sp>
          <p:nvSpPr>
            <p:cNvPr id="147" name="TextBox 146"/>
            <p:cNvSpPr txBox="1"/>
            <p:nvPr/>
          </p:nvSpPr>
          <p:spPr>
            <a:xfrm>
              <a:off x="7086911" y="1278190"/>
              <a:ext cx="2588972" cy="65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Государственная программа «Развитие образования Нижегородской области на 2014 – 2016 годы и на период до 2022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года»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17"/>
            <p:cNvSpPr/>
            <p:nvPr/>
          </p:nvSpPr>
          <p:spPr>
            <a:xfrm>
              <a:off x="7244299" y="1080797"/>
              <a:ext cx="2000700" cy="2195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уровень</a:t>
              </a:r>
              <a:endPara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71599" y="3006367"/>
            <a:ext cx="745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Концепция развития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РФ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       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до 2020 г.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0789" y="1078815"/>
            <a:ext cx="3816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 от 17 октября 2013 г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1155 «Об утверждении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17"/>
          <p:cNvSpPr/>
          <p:nvPr/>
        </p:nvSpPr>
        <p:spPr>
          <a:xfrm>
            <a:off x="5292084" y="2679990"/>
            <a:ext cx="6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Pentagon 51"/>
          <p:cNvSpPr/>
          <p:nvPr/>
        </p:nvSpPr>
        <p:spPr>
          <a:xfrm flipH="1">
            <a:off x="4554000" y="2895434"/>
            <a:ext cx="4262918" cy="70223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 Развитие образование в городском  округе  города Бор»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17"/>
          <p:cNvSpPr/>
          <p:nvPr/>
        </p:nvSpPr>
        <p:spPr>
          <a:xfrm>
            <a:off x="5292149" y="2664288"/>
            <a:ext cx="26332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Муниципальный  уровень</a:t>
            </a:r>
            <a:endParaRPr lang="en-US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14480" y="250131"/>
            <a:ext cx="5638800" cy="353524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+mn-lt"/>
              </a:rPr>
              <a:t>Цель и задачи программы развития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136261" y="412372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Down Arrow Callout 55"/>
          <p:cNvSpPr/>
          <p:nvPr/>
        </p:nvSpPr>
        <p:spPr>
          <a:xfrm>
            <a:off x="6286512" y="877726"/>
            <a:ext cx="2649922" cy="380033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37779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в детском саду системы интегрированного образования, реализующего право каждого ребенка на качественное и доступное образование, обеспечивающие  равные стартовые возможности для полноценного физического и психического развития детей, как основы их успешного обучения в школе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6512" y="1202424"/>
            <a:ext cx="2649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 defTabSz="914400">
              <a:defRPr/>
            </a:pP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228" y="663814"/>
            <a:ext cx="5564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качества образования в МБДОУ детского сада.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229" y="987575"/>
            <a:ext cx="520489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2.Повышение эффективности  использования средств информатизации  в образовательном процессе.</a:t>
            </a:r>
          </a:p>
          <a:p>
            <a:pPr marL="285750" indent="-285750" algn="just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 материально- технического  и программного  обеспечения.</a:t>
            </a:r>
          </a:p>
          <a:p>
            <a:pPr marL="285750" indent="-285750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Освоение и внедрение  новых технологий воспитания и образования дошкольников, через обновление  развивающей  среды  МБДОУ.</a:t>
            </a:r>
          </a:p>
          <a:p>
            <a:pPr marL="285750" indent="-285750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Освоение и внедрение  новых технологий воспитания и образования дошкольников, через обновление  развивающей  среды  МБДОУ  детского сада  по ОТСМ-РТВ-ТРИЗ технологии, способствующей познавательно- речевому  развитию воспитанников, освоению универсальных способов мыслительной деятельности.</a:t>
            </a:r>
          </a:p>
          <a:p>
            <a:pPr marL="285750" indent="-285750"/>
            <a:endParaRPr lang="ru-RU" sz="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системы  управления МБДОУ на основе повышения компетентности  родители по вопросам  взаимодействия с детским  садом</a:t>
            </a:r>
          </a:p>
          <a:p>
            <a:pPr marL="285750" indent="-285750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658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904" y="132837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и принципы разработки программы развития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705003"/>
            <a:ext cx="6283452" cy="645257"/>
          </a:xfrm>
          <a:prstGeom prst="roundRect">
            <a:avLst>
              <a:gd name="adj" fmla="val 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«зону ближайшего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развития», использование новейших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и методик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93536" y="1545635"/>
            <a:ext cx="6326935" cy="486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 индивидуального предпочтений, склонностей,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способностей детей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3966" y="2182422"/>
            <a:ext cx="6355262" cy="945405"/>
          </a:xfrm>
          <a:prstGeom prst="roundRect">
            <a:avLst>
              <a:gd name="adj" fmla="val 129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внимания к  личности каждого воспитанника как высшей ценности общества,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гражданина с полноценным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познавательно-речевыми, моральными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физическими качествами, создание максимально благоприятных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его творческой индивидуальности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93537" y="3311517"/>
            <a:ext cx="6461964" cy="5074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 интересен детям, доступен и  подается в игровой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, освоение программы через собственную деятельность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4032178"/>
            <a:ext cx="6408712" cy="6361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содержания, форм и методов с учетом целей развития и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поддержки каждого ребенка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2258" y="715379"/>
            <a:ext cx="1872210" cy="611465"/>
          </a:xfrm>
          <a:prstGeom prst="round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развивающего обучения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7442" y="1506039"/>
            <a:ext cx="1872210" cy="588945"/>
          </a:xfrm>
          <a:prstGeom prst="round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индивидуализации и дифференциации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2850" y="2390778"/>
            <a:ext cx="1831618" cy="528693"/>
          </a:xfrm>
          <a:prstGeom prst="roundRect">
            <a:avLst>
              <a:gd name="adj" fmla="val 18193"/>
            </a:avLst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2217" y="3282828"/>
            <a:ext cx="1872210" cy="564804"/>
          </a:xfrm>
          <a:prstGeom prst="round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 активности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7221" y="4119579"/>
            <a:ext cx="1872210" cy="461310"/>
          </a:xfrm>
          <a:prstGeom prst="round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124427" y="919619"/>
            <a:ext cx="3003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143371" y="1677566"/>
            <a:ext cx="300352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139431" y="2547112"/>
            <a:ext cx="300352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2183614" y="3457218"/>
            <a:ext cx="300352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193185" y="4242221"/>
            <a:ext cx="300352" cy="216024"/>
          </a:xfrm>
          <a:prstGeom prst="rightArrow">
            <a:avLst/>
          </a:prstGeom>
          <a:solidFill>
            <a:srgbClr val="8127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89162811"/>
              </p:ext>
            </p:extLst>
          </p:nvPr>
        </p:nvGraphicFramePr>
        <p:xfrm>
          <a:off x="1524000" y="53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1923678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2016 - 2017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1310815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2018 - 2019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813563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2019 - 2020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981030"/>
            <a:ext cx="3888432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актуального состояния развития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№9 «Рябинка», разработка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39655"/>
            <a:ext cx="434931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29" y="2298280"/>
            <a:ext cx="39385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42970" y="32010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 задачами программы развития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ДОУ. Отслеживание промежуточных результатов.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100" y="2355567"/>
            <a:ext cx="38976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программы развития.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проблем. Определение дальнейших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 развития ДОУ.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6" y="216694"/>
            <a:ext cx="7304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36" y="129777"/>
            <a:ext cx="5638800" cy="3535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 оценки результативности 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развития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49270472"/>
              </p:ext>
            </p:extLst>
          </p:nvPr>
        </p:nvGraphicFramePr>
        <p:xfrm>
          <a:off x="323528" y="555526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6610" y="2941917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tabLst>
                <a:tab pos="291465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Доля групп, оборудованных для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реализации</a:t>
            </a:r>
          </a:p>
          <a:p>
            <a:pPr lvl="0" algn="ctr">
              <a:spcAft>
                <a:spcPts val="0"/>
              </a:spcAft>
              <a:tabLst>
                <a:tab pos="291465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образовательных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областей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соответствии с ФГОС ДО,</a:t>
            </a:r>
          </a:p>
          <a:p>
            <a:pPr lvl="0" algn="ctr">
              <a:spcAft>
                <a:spcPts val="0"/>
              </a:spcAft>
              <a:tabLst>
                <a:tab pos="291465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возрастными и гендерными особенностями дошкольников –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100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%</a:t>
            </a:r>
            <a:endParaRPr lang="ru-RU" sz="1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2810" y="2948467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 социокультурными  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микрорайона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393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2428159" y="699542"/>
            <a:ext cx="133507" cy="2880320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860197" cy="52470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реализации программы развития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«Здоровье»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559127" y="524703"/>
            <a:ext cx="6506220" cy="69469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2016             2017                2018                  2019              2020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145" y="728458"/>
            <a:ext cx="2197715" cy="28763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укрепление  организма  ребенка и сохранение  уровня его  здоровья в условиях  интеллектуального здоровья </a:t>
            </a:r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1581456" y="2015603"/>
            <a:ext cx="2913570" cy="1001529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здоровья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развития детей в ДОУ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 rot="16200000">
            <a:off x="2619094" y="2195701"/>
            <a:ext cx="3273771" cy="1001529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педагогического мастерства педагогов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6200000">
            <a:off x="3986068" y="2161907"/>
            <a:ext cx="3384165" cy="1131941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мероприятий по укреплению здоровья и снижения заболеваемости воспитанников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 rot="16200000">
            <a:off x="5136742" y="2367047"/>
            <a:ext cx="3616459" cy="1001529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среди семей воспитанников активной позиции по отношению к спорту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16200000">
            <a:off x="6316698" y="2411225"/>
            <a:ext cx="3927427" cy="1224139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здоровьеформирующей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ДОУ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51" y="3629220"/>
            <a:ext cx="239283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состояния физического здоровья воспитанников</a:t>
            </a:r>
          </a:p>
        </p:txBody>
      </p:sp>
      <p:sp>
        <p:nvSpPr>
          <p:cNvPr id="80" name="Freeform 45"/>
          <p:cNvSpPr>
            <a:spLocks noEditPoints="1"/>
          </p:cNvSpPr>
          <p:nvPr/>
        </p:nvSpPr>
        <p:spPr bwMode="auto">
          <a:xfrm>
            <a:off x="268145" y="357986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314" y="4419960"/>
            <a:ext cx="23880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РППС ДОУ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246388" y="424606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21032" y="4367884"/>
            <a:ext cx="348356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вопросах охраны и укрепления здоровья детей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5"/>
          <p:cNvSpPr>
            <a:spLocks noEditPoints="1"/>
          </p:cNvSpPr>
          <p:nvPr/>
        </p:nvSpPr>
        <p:spPr bwMode="auto">
          <a:xfrm>
            <a:off x="2888638" y="417786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1314" y="4737216"/>
            <a:ext cx="23880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ГТО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" y="4594225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25130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2428159" y="699542"/>
            <a:ext cx="133507" cy="28803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00" y="155450"/>
            <a:ext cx="7860197" cy="3586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реализации программы развития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«Современный педагог»</a:t>
            </a: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428159" y="524703"/>
            <a:ext cx="6506220" cy="69469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2016             2017                2018                  2019              2020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728458"/>
            <a:ext cx="2080115" cy="28763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постоянный рост профессиональной компетенции педагогов ДОУ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1581456" y="2015603"/>
            <a:ext cx="2913570" cy="1001529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профессиональной компетентности педагогов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 rot="16200000">
            <a:off x="2671803" y="2142993"/>
            <a:ext cx="3168353" cy="1001529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совершенствования профессиональной компетенции педагогов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6200000">
            <a:off x="3920862" y="2227114"/>
            <a:ext cx="3384165" cy="100152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профессионального мастерства сотрудников в применении ИКТ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 rot="16200000">
            <a:off x="5136742" y="2367047"/>
            <a:ext cx="3616459" cy="1001529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успешной профессиональной позиции педагога</a:t>
            </a:r>
          </a:p>
        </p:txBody>
      </p:sp>
      <p:sp>
        <p:nvSpPr>
          <p:cNvPr id="34" name="Пятиугольник 33"/>
          <p:cNvSpPr/>
          <p:nvPr/>
        </p:nvSpPr>
        <p:spPr>
          <a:xfrm rot="16200000">
            <a:off x="6205394" y="2522531"/>
            <a:ext cx="3927427" cy="1001529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инновационных технологий, трансляция опыта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86" y="4345379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6552" y="3629220"/>
            <a:ext cx="239283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Педагог-активный участник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Freeform 45"/>
          <p:cNvSpPr>
            <a:spLocks noEditPoints="1"/>
          </p:cNvSpPr>
          <p:nvPr/>
        </p:nvSpPr>
        <p:spPr bwMode="auto">
          <a:xfrm>
            <a:off x="268145" y="357986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312" y="4215244"/>
            <a:ext cx="240307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педагогами ИКТ технологиями, технологиями дистанционного обучения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246388" y="417786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0607" y="4430688"/>
            <a:ext cx="32335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имиджа ДОУ через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педагогов и воспитанников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5"/>
          <p:cNvSpPr>
            <a:spLocks noEditPoints="1"/>
          </p:cNvSpPr>
          <p:nvPr/>
        </p:nvSpPr>
        <p:spPr bwMode="auto">
          <a:xfrm>
            <a:off x="2888638" y="427064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833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2428159" y="699542"/>
            <a:ext cx="133507" cy="2880320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66082"/>
            <a:ext cx="7860197" cy="5334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реализации программы развития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«Информатизация образо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вания»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559127" y="524703"/>
            <a:ext cx="6506220" cy="69469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2016             2017                2018                  2019              2020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145" y="728458"/>
            <a:ext cx="2197715" cy="28763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 профессионального  мастерства  сотрудников  детского сада  в применении ИКТ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1581456" y="2015603"/>
            <a:ext cx="2913570" cy="1001529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дополниительного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модемаи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сети Интернет в методическом кабинете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 rot="16200000">
            <a:off x="2619094" y="2195701"/>
            <a:ext cx="3273771" cy="1001529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электронных документов в образовании (планирование, индивидуальные карты развития ребенка, повышения квалификации педагогов по ИКТ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6200000">
            <a:off x="3986068" y="2161907"/>
            <a:ext cx="3384165" cy="1131941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хранение исследовательских и проектных работ  детей дошкольного возраста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 rot="16200000">
            <a:off x="5136742" y="2367047"/>
            <a:ext cx="3616459" cy="1001529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эффективного сетевого взаимодействия. Создание индивидуальных сайтов педагогов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16200000">
            <a:off x="6208686" y="2519237"/>
            <a:ext cx="3927427" cy="100811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05" y="3501069"/>
            <a:ext cx="242463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информационной модели  и компьютерной технологии  управления качеством образования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Freeform 45"/>
          <p:cNvSpPr>
            <a:spLocks noEditPoints="1"/>
          </p:cNvSpPr>
          <p:nvPr/>
        </p:nvSpPr>
        <p:spPr bwMode="auto">
          <a:xfrm>
            <a:off x="246388" y="342437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3767" y="4557037"/>
            <a:ext cx="23880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эффективного сетевого взаимодействия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246388" y="424606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21032" y="4367884"/>
            <a:ext cx="348356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документооборота в ДОУ с применением информационных технологий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5"/>
          <p:cNvSpPr>
            <a:spLocks noEditPoints="1"/>
          </p:cNvSpPr>
          <p:nvPr/>
        </p:nvSpPr>
        <p:spPr bwMode="auto">
          <a:xfrm>
            <a:off x="2888638" y="417786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404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erma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db2004199l">
  <a:themeElements>
    <a:clrScheme name="cdb2004199l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cdb2004199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99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6_Colored Theme">
    <a:dk1>
      <a:srgbClr val="262626"/>
    </a:dk1>
    <a:lt1>
      <a:srgbClr val="FFFFFF"/>
    </a:lt1>
    <a:dk2>
      <a:srgbClr val="262626"/>
    </a:dk2>
    <a:lt2>
      <a:srgbClr val="FFFFFF"/>
    </a:lt2>
    <a:accent1>
      <a:srgbClr val="377790"/>
    </a:accent1>
    <a:accent2>
      <a:srgbClr val="189A80"/>
    </a:accent2>
    <a:accent3>
      <a:srgbClr val="F09C2A"/>
    </a:accent3>
    <a:accent4>
      <a:srgbClr val="D24132"/>
    </a:accent4>
    <a:accent5>
      <a:srgbClr val="564266"/>
    </a:accent5>
    <a:accent6>
      <a:srgbClr val="686868"/>
    </a:accent6>
    <a:hlink>
      <a:srgbClr val="FFFFFF"/>
    </a:hlink>
    <a:folHlink>
      <a:srgbClr val="595959"/>
    </a:folHlink>
  </a:clrScheme>
  <a:fontScheme name="Arial">
    <a:majorFont>
      <a:latin typeface="Arial"/>
      <a:ea typeface=""/>
      <a:cs typeface="FontAwesome"/>
    </a:majorFont>
    <a:minorFont>
      <a:latin typeface="Arial"/>
      <a:ea typeface=""/>
      <a:cs typeface="FontAwesom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6_Colored Theme">
    <a:dk1>
      <a:srgbClr val="262626"/>
    </a:dk1>
    <a:lt1>
      <a:srgbClr val="FFFFFF"/>
    </a:lt1>
    <a:dk2>
      <a:srgbClr val="262626"/>
    </a:dk2>
    <a:lt2>
      <a:srgbClr val="FFFFFF"/>
    </a:lt2>
    <a:accent1>
      <a:srgbClr val="377790"/>
    </a:accent1>
    <a:accent2>
      <a:srgbClr val="189A80"/>
    </a:accent2>
    <a:accent3>
      <a:srgbClr val="F09C2A"/>
    </a:accent3>
    <a:accent4>
      <a:srgbClr val="D24132"/>
    </a:accent4>
    <a:accent5>
      <a:srgbClr val="564266"/>
    </a:accent5>
    <a:accent6>
      <a:srgbClr val="686868"/>
    </a:accent6>
    <a:hlink>
      <a:srgbClr val="FFFFFF"/>
    </a:hlink>
    <a:folHlink>
      <a:srgbClr val="595959"/>
    </a:folHlink>
  </a:clrScheme>
  <a:fontScheme name="Arial">
    <a:majorFont>
      <a:latin typeface="Arial"/>
      <a:ea typeface=""/>
      <a:cs typeface="FontAwesome"/>
    </a:majorFont>
    <a:minorFont>
      <a:latin typeface="Arial"/>
      <a:ea typeface=""/>
      <a:cs typeface="FontAwesom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35944</TotalTime>
  <Words>1142</Words>
  <Application>Microsoft Office PowerPoint</Application>
  <PresentationFormat>Экран (16:9)</PresentationFormat>
  <Paragraphs>224</Paragraphs>
  <Slides>17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FontAwesome</vt:lpstr>
      <vt:lpstr>Times New Roman</vt:lpstr>
      <vt:lpstr>Wingdings</vt:lpstr>
      <vt:lpstr>1_Custom Design</vt:lpstr>
      <vt:lpstr>Thermal</vt:lpstr>
      <vt:lpstr>cdb2004199l</vt:lpstr>
      <vt:lpstr> Результаты реализации программы развития  2016-2020гг  муниципального бюджетного дошкольного образовательного учреждения  детский сад комбинированного вида  № 18  « Росинка»  </vt:lpstr>
      <vt:lpstr>Нормативные и социокультурные основания  разработки программы развития детского сада</vt:lpstr>
      <vt:lpstr>Цель и задачи программы развития</vt:lpstr>
      <vt:lpstr>Презентация PowerPoint</vt:lpstr>
      <vt:lpstr>Презентация PowerPoint</vt:lpstr>
      <vt:lpstr>Критерии  оценки результативности  реализации программы развития</vt:lpstr>
      <vt:lpstr>Дорожная карта реализации программы развития Проект  «Здоровье»</vt:lpstr>
      <vt:lpstr>Дорожная карта реализации программы развития Проект «Современный педагог»</vt:lpstr>
      <vt:lpstr>Дорожная карта реализации программы развития Проект «Информатизация образования» »</vt:lpstr>
      <vt:lpstr>                                  Результативность реализации проекта  «Здоровье»</vt:lpstr>
      <vt:lpstr>                                  РППС в группах детского сада</vt:lpstr>
      <vt:lpstr>                                  Результативность реализации подпрограммы «Современный педагог»</vt:lpstr>
      <vt:lpstr>                                  Результативность реализации проекта «Современный педагог»</vt:lpstr>
      <vt:lpstr>Позитивная динамика развития детей </vt:lpstr>
      <vt:lpstr>Реализация проекта «Информатизация образования»</vt:lpstr>
      <vt:lpstr>Сайты педагогов ДОУ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Александр Ембахтов</cp:lastModifiedBy>
  <cp:revision>7771</cp:revision>
  <cp:lastPrinted>2019-05-12T11:35:44Z</cp:lastPrinted>
  <dcterms:created xsi:type="dcterms:W3CDTF">2014-09-03T19:30:44Z</dcterms:created>
  <dcterms:modified xsi:type="dcterms:W3CDTF">2021-01-04T13:25:01Z</dcterms:modified>
</cp:coreProperties>
</file>